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530" r:id="rId2"/>
    <p:sldId id="472" r:id="rId3"/>
    <p:sldId id="545" r:id="rId4"/>
    <p:sldId id="508" r:id="rId5"/>
    <p:sldId id="532" r:id="rId6"/>
    <p:sldId id="548" r:id="rId7"/>
    <p:sldId id="551" r:id="rId8"/>
    <p:sldId id="549" r:id="rId9"/>
    <p:sldId id="546" r:id="rId10"/>
    <p:sldId id="547" r:id="rId11"/>
    <p:sldId id="527" r:id="rId12"/>
    <p:sldId id="534" r:id="rId13"/>
    <p:sldId id="543" r:id="rId14"/>
    <p:sldId id="541" r:id="rId15"/>
    <p:sldId id="542" r:id="rId16"/>
    <p:sldId id="539" r:id="rId17"/>
    <p:sldId id="536" r:id="rId18"/>
    <p:sldId id="520" r:id="rId19"/>
    <p:sldId id="553" r:id="rId20"/>
    <p:sldId id="552"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49430" autoAdjust="0"/>
  </p:normalViewPr>
  <p:slideViewPr>
    <p:cSldViewPr snapToGrid="0">
      <p:cViewPr varScale="1">
        <p:scale>
          <a:sx n="31" d="100"/>
          <a:sy n="31" d="100"/>
        </p:scale>
        <p:origin x="2028"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1B81E0-23D7-45E9-991D-87C1A43105A2}" type="datetimeFigureOut">
              <a:rPr lang="en-IE" smtClean="0"/>
              <a:t>30/08/2024</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C6D117-403A-43DE-A351-5370DC1FB60C}" type="slidenum">
              <a:rPr lang="en-IE" smtClean="0"/>
              <a:t>‹#›</a:t>
            </a:fld>
            <a:endParaRPr lang="en-IE"/>
          </a:p>
        </p:txBody>
      </p:sp>
    </p:spTree>
    <p:extLst>
      <p:ext uri="{BB962C8B-B14F-4D97-AF65-F5344CB8AC3E}">
        <p14:creationId xmlns:p14="http://schemas.microsoft.com/office/powerpoint/2010/main" val="511951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IE" sz="1200" b="1" u="sng" dirty="0"/>
              <a:t>Introduction for the Principal:</a:t>
            </a:r>
          </a:p>
          <a:p>
            <a:pPr marL="0" indent="0">
              <a:buNone/>
            </a:pPr>
            <a:endParaRPr lang="en-IE"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The resource is divided into two parts.  The first part invites the children to consider the natural world and biodiversity and why difference is essential in our natural world.  The second part invites the children to consider the ways in which we are all different and to celebrate that difference.  </a:t>
            </a:r>
          </a:p>
          <a:p>
            <a:pPr marL="0" indent="0">
              <a:buNone/>
            </a:pPr>
            <a:endParaRPr lang="en-GB" sz="1200" dirty="0"/>
          </a:p>
          <a:p>
            <a:pPr marL="0" indent="0">
              <a:buNone/>
            </a:pPr>
            <a:r>
              <a:rPr lang="en-GB" sz="1200" dirty="0"/>
              <a:t>Finally, please note that there are suggested instructions for each slide in the notes under each slide.  Obviously adapt as you see fit for your own context.  We hope this resource proves a helpful addition in your work as faith leader of your school.</a:t>
            </a:r>
          </a:p>
          <a:p>
            <a:pPr marL="0" indent="0">
              <a:buNone/>
            </a:pPr>
            <a:r>
              <a:rPr lang="en-GB" sz="1200" dirty="0"/>
              <a:t> </a:t>
            </a:r>
            <a:endParaRPr lang="en-IE" dirty="0"/>
          </a:p>
        </p:txBody>
      </p:sp>
      <p:sp>
        <p:nvSpPr>
          <p:cNvPr id="4" name="Slide Number Placeholder 3"/>
          <p:cNvSpPr>
            <a:spLocks noGrp="1"/>
          </p:cNvSpPr>
          <p:nvPr>
            <p:ph type="sldNum" sz="quarter" idx="5"/>
          </p:nvPr>
        </p:nvSpPr>
        <p:spPr/>
        <p:txBody>
          <a:bodyPr/>
          <a:lstStyle/>
          <a:p>
            <a:fld id="{1FDCC416-BBD6-4FE7-ACDD-D337B4BEE86E}" type="slidenum">
              <a:rPr lang="en-IE" smtClean="0"/>
              <a:t>1</a:t>
            </a:fld>
            <a:endParaRPr lang="en-IE"/>
          </a:p>
        </p:txBody>
      </p:sp>
    </p:spTree>
    <p:extLst>
      <p:ext uri="{BB962C8B-B14F-4D97-AF65-F5344CB8AC3E}">
        <p14:creationId xmlns:p14="http://schemas.microsoft.com/office/powerpoint/2010/main" val="27259211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Reader 4:</a:t>
            </a:r>
          </a:p>
          <a:p>
            <a:r>
              <a:rPr lang="en-GB" b="0" dirty="0"/>
              <a:t>And now we’re going to look at a video about a HUGE WHALE.   It’s an essential part of our biodiversity as well.  From the smallest to the biggest, every creature is essential in our planet.</a:t>
            </a:r>
            <a:endParaRPr lang="en-IE" b="0" dirty="0"/>
          </a:p>
        </p:txBody>
      </p:sp>
      <p:sp>
        <p:nvSpPr>
          <p:cNvPr id="4" name="Slide Number Placeholder 3"/>
          <p:cNvSpPr>
            <a:spLocks noGrp="1"/>
          </p:cNvSpPr>
          <p:nvPr>
            <p:ph type="sldNum" sz="quarter" idx="5"/>
          </p:nvPr>
        </p:nvSpPr>
        <p:spPr/>
        <p:txBody>
          <a:bodyPr/>
          <a:lstStyle/>
          <a:p>
            <a:fld id="{1FDCC416-BBD6-4FE7-ACDD-D337B4BEE86E}" type="slidenum">
              <a:rPr lang="en-IE" smtClean="0"/>
              <a:t>10</a:t>
            </a:fld>
            <a:endParaRPr lang="en-IE"/>
          </a:p>
        </p:txBody>
      </p:sp>
    </p:spTree>
    <p:extLst>
      <p:ext uri="{BB962C8B-B14F-4D97-AF65-F5344CB8AC3E}">
        <p14:creationId xmlns:p14="http://schemas.microsoft.com/office/powerpoint/2010/main" val="27706309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https://youtu.be/MHIfRLNYUGw</a:t>
            </a:r>
          </a:p>
          <a:p>
            <a:endParaRPr lang="en-IE" dirty="0"/>
          </a:p>
          <a:p>
            <a:r>
              <a:rPr lang="en-IE" b="1" dirty="0"/>
              <a:t>Principal:  </a:t>
            </a:r>
            <a:r>
              <a:rPr lang="en-IE" b="0" dirty="0"/>
              <a:t>We pause now to reflect on the beauty of creation.</a:t>
            </a:r>
          </a:p>
          <a:p>
            <a:endParaRPr lang="en-IE" b="0" dirty="0"/>
          </a:p>
          <a:p>
            <a:r>
              <a:rPr lang="en-IE" b="0" i="1" dirty="0"/>
              <a:t>Note: An alternative hymn can be chosen but preferably one that speaks of the beauty and/or diversity of nature, e.g. All God’s Creatures have a place in the Choir).</a:t>
            </a:r>
            <a:endParaRPr lang="en-IE" b="1" i="1" dirty="0"/>
          </a:p>
        </p:txBody>
      </p:sp>
      <p:sp>
        <p:nvSpPr>
          <p:cNvPr id="4" name="Slide Number Placeholder 3"/>
          <p:cNvSpPr>
            <a:spLocks noGrp="1"/>
          </p:cNvSpPr>
          <p:nvPr>
            <p:ph type="sldNum" sz="quarter" idx="5"/>
          </p:nvPr>
        </p:nvSpPr>
        <p:spPr/>
        <p:txBody>
          <a:bodyPr/>
          <a:lstStyle/>
          <a:p>
            <a:fld id="{1FDCC416-BBD6-4FE7-ACDD-D337B4BEE86E}" type="slidenum">
              <a:rPr lang="en-IE" smtClean="0"/>
              <a:t>11</a:t>
            </a:fld>
            <a:endParaRPr lang="en-IE"/>
          </a:p>
        </p:txBody>
      </p:sp>
    </p:spTree>
    <p:extLst>
      <p:ext uri="{BB962C8B-B14F-4D97-AF65-F5344CB8AC3E}">
        <p14:creationId xmlns:p14="http://schemas.microsoft.com/office/powerpoint/2010/main" val="1613103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b="1" dirty="0"/>
              <a:t>Principal:  </a:t>
            </a:r>
            <a:r>
              <a:rPr lang="en-GB" b="0" dirty="0"/>
              <a:t>And we also see huge variety in human beings.   Like in nature, difference is really important.  We listen now to a poem by Mark Grist.</a:t>
            </a:r>
          </a:p>
          <a:p>
            <a:endParaRPr lang="en-GB" b="0" dirty="0"/>
          </a:p>
          <a:p>
            <a:r>
              <a:rPr lang="en-GB" b="0" dirty="0"/>
              <a:t>(Note you can have a teacher/child read this if you’d prefer a life reading rather than the video.)</a:t>
            </a:r>
          </a:p>
          <a:p>
            <a:endParaRPr lang="en-GB" b="0" dirty="0"/>
          </a:p>
          <a:p>
            <a:r>
              <a:rPr lang="en-GB" b="0" dirty="0"/>
              <a:t>See https://www.youtube.com/watch?v=Z_GUQQadwrM </a:t>
            </a:r>
            <a:endParaRPr lang="en-IE" b="1" dirty="0"/>
          </a:p>
          <a:p>
            <a:endParaRPr lang="en-IE" b="1" dirty="0"/>
          </a:p>
        </p:txBody>
      </p:sp>
      <p:sp>
        <p:nvSpPr>
          <p:cNvPr id="4" name="Slide Number Placeholder 3"/>
          <p:cNvSpPr>
            <a:spLocks noGrp="1"/>
          </p:cNvSpPr>
          <p:nvPr>
            <p:ph type="sldNum" sz="quarter" idx="5"/>
          </p:nvPr>
        </p:nvSpPr>
        <p:spPr/>
        <p:txBody>
          <a:bodyPr/>
          <a:lstStyle/>
          <a:p>
            <a:fld id="{1FDCC416-BBD6-4FE7-ACDD-D337B4BEE86E}" type="slidenum">
              <a:rPr lang="en-IE" smtClean="0"/>
              <a:t>12</a:t>
            </a:fld>
            <a:endParaRPr lang="en-IE"/>
          </a:p>
        </p:txBody>
      </p:sp>
    </p:spTree>
    <p:extLst>
      <p:ext uri="{BB962C8B-B14F-4D97-AF65-F5344CB8AC3E}">
        <p14:creationId xmlns:p14="http://schemas.microsoft.com/office/powerpoint/2010/main" val="18467881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Note for principal: You can show this video and if you wish interact with the group; what do they think this video means?</a:t>
            </a:r>
          </a:p>
          <a:p>
            <a:endParaRPr lang="en-GB" i="1" dirty="0"/>
          </a:p>
          <a:p>
            <a:r>
              <a:rPr lang="en-GB" i="1" dirty="0"/>
              <a:t>You might say a few words here about what it means to you and what it means to your school.  Everyone has different talents and some times it depends on the environment you’re in whether or not those talents can shine.  You can say something about the school being a place where everyone’s talents have a place to shine.</a:t>
            </a:r>
            <a:endParaRPr lang="en-IE" i="1" dirty="0"/>
          </a:p>
        </p:txBody>
      </p:sp>
      <p:sp>
        <p:nvSpPr>
          <p:cNvPr id="4" name="Slide Number Placeholder 3"/>
          <p:cNvSpPr>
            <a:spLocks noGrp="1"/>
          </p:cNvSpPr>
          <p:nvPr>
            <p:ph type="sldNum" sz="quarter" idx="5"/>
          </p:nvPr>
        </p:nvSpPr>
        <p:spPr/>
        <p:txBody>
          <a:bodyPr/>
          <a:lstStyle/>
          <a:p>
            <a:fld id="{1FDCC416-BBD6-4FE7-ACDD-D337B4BEE86E}" type="slidenum">
              <a:rPr lang="en-IE" smtClean="0"/>
              <a:t>13</a:t>
            </a:fld>
            <a:endParaRPr lang="en-IE"/>
          </a:p>
        </p:txBody>
      </p:sp>
    </p:spTree>
    <p:extLst>
      <p:ext uri="{BB962C8B-B14F-4D97-AF65-F5344CB8AC3E}">
        <p14:creationId xmlns:p14="http://schemas.microsoft.com/office/powerpoint/2010/main" val="2203079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Principal:  </a:t>
            </a:r>
            <a:r>
              <a:rPr lang="en-GB" dirty="0"/>
              <a:t>So what does that look like in our school in practical terms?</a:t>
            </a:r>
          </a:p>
          <a:p>
            <a:endParaRPr lang="en-GB" dirty="0"/>
          </a:p>
          <a:p>
            <a:r>
              <a:rPr lang="en-GB" dirty="0"/>
              <a:t>Here are our top ten tips for how we want you to celebrate difference in our school this year?</a:t>
            </a:r>
          </a:p>
          <a:p>
            <a:endParaRPr lang="en-GB" i="1" dirty="0"/>
          </a:p>
          <a:p>
            <a:r>
              <a:rPr lang="en-GB" i="1" dirty="0"/>
              <a:t>(you can add these yourself depending on your school’s ethos and vision/mission statement)</a:t>
            </a:r>
            <a:endParaRPr lang="en-IE" i="1" dirty="0"/>
          </a:p>
        </p:txBody>
      </p:sp>
      <p:sp>
        <p:nvSpPr>
          <p:cNvPr id="4" name="Slide Number Placeholder 3"/>
          <p:cNvSpPr>
            <a:spLocks noGrp="1"/>
          </p:cNvSpPr>
          <p:nvPr>
            <p:ph type="sldNum" sz="quarter" idx="5"/>
          </p:nvPr>
        </p:nvSpPr>
        <p:spPr/>
        <p:txBody>
          <a:bodyPr/>
          <a:lstStyle/>
          <a:p>
            <a:fld id="{1FDCC416-BBD6-4FE7-ACDD-D337B4BEE86E}" type="slidenum">
              <a:rPr lang="en-IE" smtClean="0"/>
              <a:t>14</a:t>
            </a:fld>
            <a:endParaRPr lang="en-IE"/>
          </a:p>
        </p:txBody>
      </p:sp>
    </p:spTree>
    <p:extLst>
      <p:ext uri="{BB962C8B-B14F-4D97-AF65-F5344CB8AC3E}">
        <p14:creationId xmlns:p14="http://schemas.microsoft.com/office/powerpoint/2010/main" val="21089613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IE" i="1" dirty="0"/>
              <a:t>Note for principal:  use images from your school and local community that show love in action in your own school community.</a:t>
            </a:r>
          </a:p>
        </p:txBody>
      </p:sp>
      <p:sp>
        <p:nvSpPr>
          <p:cNvPr id="4" name="Slide Number Placeholder 3"/>
          <p:cNvSpPr>
            <a:spLocks noGrp="1"/>
          </p:cNvSpPr>
          <p:nvPr>
            <p:ph type="sldNum" sz="quarter" idx="5"/>
          </p:nvPr>
        </p:nvSpPr>
        <p:spPr/>
        <p:txBody>
          <a:bodyPr/>
          <a:lstStyle/>
          <a:p>
            <a:fld id="{1FDCC416-BBD6-4FE7-ACDD-D337B4BEE86E}" type="slidenum">
              <a:rPr lang="en-IE" smtClean="0"/>
              <a:t>15</a:t>
            </a:fld>
            <a:endParaRPr lang="en-IE"/>
          </a:p>
        </p:txBody>
      </p:sp>
    </p:spTree>
    <p:extLst>
      <p:ext uri="{BB962C8B-B14F-4D97-AF65-F5344CB8AC3E}">
        <p14:creationId xmlns:p14="http://schemas.microsoft.com/office/powerpoint/2010/main" val="605044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Principal: </a:t>
            </a:r>
            <a:r>
              <a:rPr lang="en-IE" dirty="0"/>
              <a:t>This hymn is called ‘Love one Another.’ </a:t>
            </a:r>
          </a:p>
          <a:p>
            <a:endParaRPr lang="en-IE" dirty="0"/>
          </a:p>
          <a:p>
            <a:endParaRPr lang="en-IE" dirty="0"/>
          </a:p>
          <a:p>
            <a:r>
              <a:rPr lang="en-IE" i="1" dirty="0"/>
              <a:t>(You can of course, conclude with a different hymn from Grow in Love with which the children might be more familiar).</a:t>
            </a:r>
          </a:p>
          <a:p>
            <a:endParaRPr lang="en-IE" i="1" dirty="0"/>
          </a:p>
          <a:p>
            <a:r>
              <a:rPr lang="en-IE" b="1" i="0" dirty="0"/>
              <a:t>Principal:  </a:t>
            </a:r>
            <a:r>
              <a:rPr lang="en-IE" b="0" i="0" dirty="0"/>
              <a:t>We present now our final symbol to our sacred space.  This will be read by (child’s name) and presented by (child’s name).</a:t>
            </a:r>
            <a:endParaRPr lang="en-IE" b="1" i="0" dirty="0"/>
          </a:p>
        </p:txBody>
      </p:sp>
      <p:sp>
        <p:nvSpPr>
          <p:cNvPr id="4" name="Slide Number Placeholder 3"/>
          <p:cNvSpPr>
            <a:spLocks noGrp="1"/>
          </p:cNvSpPr>
          <p:nvPr>
            <p:ph type="sldNum" sz="quarter" idx="5"/>
          </p:nvPr>
        </p:nvSpPr>
        <p:spPr/>
        <p:txBody>
          <a:bodyPr/>
          <a:lstStyle/>
          <a:p>
            <a:fld id="{1FDCC416-BBD6-4FE7-ACDD-D337B4BEE86E}" type="slidenum">
              <a:rPr lang="en-IE" smtClean="0"/>
              <a:t>16</a:t>
            </a:fld>
            <a:endParaRPr lang="en-IE"/>
          </a:p>
        </p:txBody>
      </p:sp>
    </p:spTree>
    <p:extLst>
      <p:ext uri="{BB962C8B-B14F-4D97-AF65-F5344CB8AC3E}">
        <p14:creationId xmlns:p14="http://schemas.microsoft.com/office/powerpoint/2010/main" val="9310000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dirty="0"/>
              <a:t>Reader 5:  </a:t>
            </a:r>
            <a:r>
              <a:rPr lang="en-IE" dirty="0"/>
              <a:t>All across the world, Christians will celebrate Season of Creation from the 1</a:t>
            </a:r>
            <a:r>
              <a:rPr lang="en-IE" baseline="30000" dirty="0"/>
              <a:t>st</a:t>
            </a:r>
            <a:r>
              <a:rPr lang="en-IE" dirty="0"/>
              <a:t> September to the 4</a:t>
            </a:r>
            <a:r>
              <a:rPr lang="en-IE" baseline="30000" dirty="0"/>
              <a:t>th</a:t>
            </a:r>
            <a:r>
              <a:rPr lang="en-IE" dirty="0"/>
              <a:t> October.  This happens every year.   This year the theme of Season of Creation is to Hope and Act with Creation.  This is the Logo of the celebration and we have it presented here in our sacred space.</a:t>
            </a:r>
          </a:p>
          <a:p>
            <a:endParaRPr lang="en-IE" dirty="0"/>
          </a:p>
          <a:p>
            <a:r>
              <a:rPr lang="en-IE" dirty="0"/>
              <a:t>It’s a challenge to us all to use our talents and gift to protect our natural world,  We pray in a special way .   In our school, we’re called to look after ourselves, one another and the world we live in.  Part of helping you to grow is us believing you can make a huge difference to the world.  </a:t>
            </a:r>
          </a:p>
        </p:txBody>
      </p:sp>
      <p:sp>
        <p:nvSpPr>
          <p:cNvPr id="4" name="Slide Number Placeholder 3"/>
          <p:cNvSpPr>
            <a:spLocks noGrp="1"/>
          </p:cNvSpPr>
          <p:nvPr>
            <p:ph type="sldNum" sz="quarter" idx="5"/>
          </p:nvPr>
        </p:nvSpPr>
        <p:spPr/>
        <p:txBody>
          <a:bodyPr/>
          <a:lstStyle/>
          <a:p>
            <a:fld id="{1FDCC416-BBD6-4FE7-ACDD-D337B4BEE86E}" type="slidenum">
              <a:rPr lang="en-IE" smtClean="0"/>
              <a:t>17</a:t>
            </a:fld>
            <a:endParaRPr lang="en-IE"/>
          </a:p>
        </p:txBody>
      </p:sp>
    </p:spTree>
    <p:extLst>
      <p:ext uri="{BB962C8B-B14F-4D97-AF65-F5344CB8AC3E}">
        <p14:creationId xmlns:p14="http://schemas.microsoft.com/office/powerpoint/2010/main" val="2968728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IE" b="1" dirty="0"/>
              <a:t>Principal: </a:t>
            </a:r>
            <a:r>
              <a:rPr lang="en-IE" b="0" dirty="0"/>
              <a:t>We invite now (children’s names) to come forward to read our prayers of the faithful.</a:t>
            </a:r>
          </a:p>
          <a:p>
            <a:endParaRPr lang="en-IE" b="0" dirty="0"/>
          </a:p>
          <a:p>
            <a:r>
              <a:rPr lang="en-IE" b="1" dirty="0"/>
              <a:t>Readers 6 to 11</a:t>
            </a:r>
          </a:p>
          <a:p>
            <a:endParaRPr lang="en-IE" b="0" dirty="0"/>
          </a:p>
          <a:p>
            <a:endParaRPr lang="en-IE" b="1" dirty="0"/>
          </a:p>
        </p:txBody>
      </p:sp>
      <p:sp>
        <p:nvSpPr>
          <p:cNvPr id="4" name="Slide Number Placeholder 3"/>
          <p:cNvSpPr>
            <a:spLocks noGrp="1"/>
          </p:cNvSpPr>
          <p:nvPr>
            <p:ph type="sldNum" sz="quarter" idx="5"/>
          </p:nvPr>
        </p:nvSpPr>
        <p:spPr/>
        <p:txBody>
          <a:bodyPr/>
          <a:lstStyle/>
          <a:p>
            <a:fld id="{1FDCC416-BBD6-4FE7-ACDD-D337B4BEE86E}" type="slidenum">
              <a:rPr lang="en-IE" smtClean="0"/>
              <a:t>18</a:t>
            </a:fld>
            <a:endParaRPr lang="en-IE"/>
          </a:p>
        </p:txBody>
      </p:sp>
    </p:spTree>
    <p:extLst>
      <p:ext uri="{BB962C8B-B14F-4D97-AF65-F5344CB8AC3E}">
        <p14:creationId xmlns:p14="http://schemas.microsoft.com/office/powerpoint/2010/main" val="2514406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1" dirty="0"/>
          </a:p>
          <a:p>
            <a:r>
              <a:rPr lang="en-IE" b="0" i="1" dirty="0"/>
              <a:t>Principal:  you might say this prayer and offer it as a blessing to your school for the year ahead along with your own words of good wishes.</a:t>
            </a:r>
          </a:p>
        </p:txBody>
      </p:sp>
      <p:sp>
        <p:nvSpPr>
          <p:cNvPr id="4" name="Slide Number Placeholder 3"/>
          <p:cNvSpPr>
            <a:spLocks noGrp="1"/>
          </p:cNvSpPr>
          <p:nvPr>
            <p:ph type="sldNum" sz="quarter" idx="5"/>
          </p:nvPr>
        </p:nvSpPr>
        <p:spPr/>
        <p:txBody>
          <a:bodyPr/>
          <a:lstStyle/>
          <a:p>
            <a:fld id="{1FDCC416-BBD6-4FE7-ACDD-D337B4BEE86E}" type="slidenum">
              <a:rPr lang="en-IE" smtClean="0"/>
              <a:t>19</a:t>
            </a:fld>
            <a:endParaRPr lang="en-IE"/>
          </a:p>
        </p:txBody>
      </p:sp>
    </p:spTree>
    <p:extLst>
      <p:ext uri="{BB962C8B-B14F-4D97-AF65-F5344CB8AC3E}">
        <p14:creationId xmlns:p14="http://schemas.microsoft.com/office/powerpoint/2010/main" val="73291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i="1" dirty="0"/>
          </a:p>
          <a:p>
            <a:r>
              <a:rPr lang="en-IE" i="1" dirty="0"/>
              <a:t>Note for principal:</a:t>
            </a:r>
          </a:p>
          <a:p>
            <a:r>
              <a:rPr lang="en-IE" i="1" dirty="0"/>
              <a:t>You can begin by welcoming the children and staff to the prayer service.  </a:t>
            </a:r>
          </a:p>
          <a:p>
            <a:endParaRPr lang="en-IE" i="1" dirty="0"/>
          </a:p>
          <a:p>
            <a:r>
              <a:rPr lang="en-IE" i="1" dirty="0"/>
              <a:t>Different people and different faith traditions have different beliefs, and all of these are welcome in our school. </a:t>
            </a:r>
          </a:p>
          <a:p>
            <a:endParaRPr lang="en-IE" i="1" dirty="0"/>
          </a:p>
          <a:p>
            <a:r>
              <a:rPr lang="en-IE" i="1" dirty="0"/>
              <a:t>You could explain your school crest.</a:t>
            </a:r>
          </a:p>
          <a:p>
            <a:endParaRPr lang="en-IE" i="1" dirty="0"/>
          </a:p>
          <a:p>
            <a:endParaRPr lang="en-IE" i="1" dirty="0"/>
          </a:p>
        </p:txBody>
      </p:sp>
      <p:sp>
        <p:nvSpPr>
          <p:cNvPr id="4" name="Slide Number Placeholder 3"/>
          <p:cNvSpPr>
            <a:spLocks noGrp="1"/>
          </p:cNvSpPr>
          <p:nvPr>
            <p:ph type="sldNum" sz="quarter" idx="5"/>
          </p:nvPr>
        </p:nvSpPr>
        <p:spPr/>
        <p:txBody>
          <a:bodyPr/>
          <a:lstStyle/>
          <a:p>
            <a:fld id="{1FDCC416-BBD6-4FE7-ACDD-D337B4BEE86E}" type="slidenum">
              <a:rPr lang="en-IE" smtClean="0"/>
              <a:t>2</a:t>
            </a:fld>
            <a:endParaRPr lang="en-IE"/>
          </a:p>
        </p:txBody>
      </p:sp>
    </p:spTree>
    <p:extLst>
      <p:ext uri="{BB962C8B-B14F-4D97-AF65-F5344CB8AC3E}">
        <p14:creationId xmlns:p14="http://schemas.microsoft.com/office/powerpoint/2010/main" val="13430469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IE" b="0" i="1" dirty="0"/>
              <a:t>Note for principal:  </a:t>
            </a:r>
            <a:r>
              <a:rPr lang="en-IE" i="1" dirty="0"/>
              <a:t>You can pick a concluding hymn focused on Love.  It is preferable if the concluding hymn is one that all/most of the children know.</a:t>
            </a:r>
          </a:p>
        </p:txBody>
      </p:sp>
      <p:sp>
        <p:nvSpPr>
          <p:cNvPr id="4" name="Slide Number Placeholder 3"/>
          <p:cNvSpPr>
            <a:spLocks noGrp="1"/>
          </p:cNvSpPr>
          <p:nvPr>
            <p:ph type="sldNum" sz="quarter" idx="5"/>
          </p:nvPr>
        </p:nvSpPr>
        <p:spPr/>
        <p:txBody>
          <a:bodyPr/>
          <a:lstStyle/>
          <a:p>
            <a:fld id="{1FDCC416-BBD6-4FE7-ACDD-D337B4BEE86E}" type="slidenum">
              <a:rPr lang="en-IE" smtClean="0"/>
              <a:t>20</a:t>
            </a:fld>
            <a:endParaRPr lang="en-IE"/>
          </a:p>
        </p:txBody>
      </p:sp>
    </p:spTree>
    <p:extLst>
      <p:ext uri="{BB962C8B-B14F-4D97-AF65-F5344CB8AC3E}">
        <p14:creationId xmlns:p14="http://schemas.microsoft.com/office/powerpoint/2010/main" val="2713904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Note for Principal:</a:t>
            </a:r>
          </a:p>
          <a:p>
            <a:r>
              <a:rPr lang="en-GB" i="1" dirty="0"/>
              <a:t>John Rutter’s, Look at the World, with this video:</a:t>
            </a:r>
          </a:p>
          <a:p>
            <a:r>
              <a:rPr lang="en-GB" i="1" dirty="0"/>
              <a:t>https://www.youtube.com/watch?v=kxr8QBPq1z0  (This is particularly suited as it includes a children’s choir).</a:t>
            </a:r>
          </a:p>
          <a:p>
            <a:endParaRPr lang="en-GB" i="1" dirty="0"/>
          </a:p>
          <a:p>
            <a:r>
              <a:rPr lang="en-GB" b="1" i="0" dirty="0"/>
              <a:t>Principal:  </a:t>
            </a:r>
            <a:r>
              <a:rPr lang="en-GB" b="0" i="0" dirty="0"/>
              <a:t>our opening hymn captures the theme of our prayer today.  That we would be able to see all the wonderful things around us in our world.  And that we would start by looking at the people around us and thanking God for the things that make us different and all the gifts that God has given us.  Because as the hymn tells us “all things come from God”.</a:t>
            </a:r>
          </a:p>
          <a:p>
            <a:endParaRPr lang="en-GB" b="0" i="0" dirty="0"/>
          </a:p>
          <a:p>
            <a:endParaRPr lang="en-GB" b="0" i="0" dirty="0"/>
          </a:p>
          <a:p>
            <a:r>
              <a:rPr lang="en-GB" i="1" dirty="0"/>
              <a:t>If you wish to use your choir, any appropriate opening hymn e.g. This is the Day (https://www.youtube.com/watch?v=I77gXp8g2HQ) works here.</a:t>
            </a:r>
          </a:p>
          <a:p>
            <a:r>
              <a:rPr lang="en-GB" i="1" dirty="0"/>
              <a:t>Gathering Song (Grow in Love, 2</a:t>
            </a:r>
            <a:r>
              <a:rPr lang="en-GB" i="1" baseline="30000" dirty="0"/>
              <a:t>nd</a:t>
            </a:r>
            <a:r>
              <a:rPr lang="en-GB" i="1" dirty="0"/>
              <a:t> class – leaving the third verse out)</a:t>
            </a:r>
          </a:p>
          <a:p>
            <a:endParaRPr lang="en-GB" b="0" i="0" dirty="0"/>
          </a:p>
          <a:p>
            <a:endParaRPr lang="en-GB" b="1" i="0" dirty="0"/>
          </a:p>
          <a:p>
            <a:endParaRPr lang="en-GB" b="0" i="1" dirty="0"/>
          </a:p>
          <a:p>
            <a:endParaRPr lang="en-GB" dirty="0"/>
          </a:p>
          <a:p>
            <a:endParaRPr lang="en-GB" dirty="0"/>
          </a:p>
          <a:p>
            <a:endParaRPr lang="en-GB" dirty="0"/>
          </a:p>
          <a:p>
            <a:endParaRPr lang="en-GB" dirty="0"/>
          </a:p>
          <a:p>
            <a:endParaRPr lang="en-IE" dirty="0"/>
          </a:p>
        </p:txBody>
      </p:sp>
      <p:sp>
        <p:nvSpPr>
          <p:cNvPr id="4" name="Slide Number Placeholder 3"/>
          <p:cNvSpPr>
            <a:spLocks noGrp="1"/>
          </p:cNvSpPr>
          <p:nvPr>
            <p:ph type="sldNum" sz="quarter" idx="5"/>
          </p:nvPr>
        </p:nvSpPr>
        <p:spPr/>
        <p:txBody>
          <a:bodyPr/>
          <a:lstStyle/>
          <a:p>
            <a:fld id="{1FDCC416-BBD6-4FE7-ACDD-D337B4BEE86E}" type="slidenum">
              <a:rPr lang="en-IE" smtClean="0"/>
              <a:t>3</a:t>
            </a:fld>
            <a:endParaRPr lang="en-IE"/>
          </a:p>
        </p:txBody>
      </p:sp>
    </p:spTree>
    <p:extLst>
      <p:ext uri="{BB962C8B-B14F-4D97-AF65-F5344CB8AC3E}">
        <p14:creationId xmlns:p14="http://schemas.microsoft.com/office/powerpoint/2010/main" val="1071231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i="1" dirty="0"/>
              <a:t>Note for principal:</a:t>
            </a:r>
          </a:p>
          <a:p>
            <a:r>
              <a:rPr lang="en-IE" i="1" dirty="0"/>
              <a:t>Introduce anyone who will be co-leading the service e.g. teachers, pupils etc.</a:t>
            </a:r>
          </a:p>
          <a:p>
            <a:endParaRPr lang="en-IE" i="1" dirty="0"/>
          </a:p>
          <a:p>
            <a:r>
              <a:rPr lang="en-IE" i="1" dirty="0"/>
              <a:t>This slide is a chance to flag your sacred space and in doing so to help pupils begin to become quiet in themselves as they prepare to pray together.</a:t>
            </a:r>
          </a:p>
          <a:p>
            <a:endParaRPr lang="en-IE" i="1" dirty="0"/>
          </a:p>
          <a:p>
            <a:r>
              <a:rPr lang="en-IE" i="1" dirty="0"/>
              <a:t>Our sacred space:</a:t>
            </a:r>
          </a:p>
          <a:p>
            <a:endParaRPr lang="en-IE" i="1" dirty="0"/>
          </a:p>
          <a:p>
            <a:pPr marL="171450" indent="-171450">
              <a:buFontTx/>
              <a:buChar char="-"/>
            </a:pPr>
            <a:r>
              <a:rPr lang="en-IE" i="1" dirty="0"/>
              <a:t>A bible</a:t>
            </a:r>
          </a:p>
          <a:p>
            <a:pPr marL="171450" indent="-171450">
              <a:buFontTx/>
              <a:buChar char="-"/>
            </a:pPr>
            <a:r>
              <a:rPr lang="en-IE" i="1" dirty="0"/>
              <a:t>A candle</a:t>
            </a:r>
          </a:p>
          <a:p>
            <a:pPr marL="171450" indent="-171450">
              <a:buFontTx/>
              <a:buChar char="-"/>
            </a:pPr>
            <a:r>
              <a:rPr lang="en-IE" i="1" dirty="0"/>
              <a:t>A lantern representing Nano Nagle.  (You might say something here about Nano and her spirituality focused on helping </a:t>
            </a:r>
            <a:r>
              <a:rPr lang="en-IE" b="1" i="1" dirty="0"/>
              <a:t>all </a:t>
            </a:r>
            <a:r>
              <a:rPr lang="en-IE" b="0" i="1" dirty="0"/>
              <a:t>children).</a:t>
            </a:r>
            <a:endParaRPr lang="en-IE" i="1" dirty="0"/>
          </a:p>
          <a:p>
            <a:pPr marL="171450" indent="-171450">
              <a:buFontTx/>
              <a:buChar char="-"/>
            </a:pPr>
            <a:endParaRPr lang="en-IE" i="1" dirty="0"/>
          </a:p>
          <a:p>
            <a:pPr marL="171450" indent="-171450">
              <a:buFontTx/>
              <a:buChar char="-"/>
            </a:pPr>
            <a:endParaRPr lang="en-IE" i="1" dirty="0"/>
          </a:p>
          <a:p>
            <a:pPr marL="0" indent="0">
              <a:buFontTx/>
              <a:buNone/>
            </a:pPr>
            <a:r>
              <a:rPr lang="en-IE" i="1" dirty="0"/>
              <a:t>What will be brought up during the service:</a:t>
            </a:r>
          </a:p>
          <a:p>
            <a:pPr marL="0" indent="0">
              <a:buFontTx/>
              <a:buNone/>
            </a:pPr>
            <a:r>
              <a:rPr lang="en-IE" i="1" dirty="0"/>
              <a:t>- Symbols of our differences : a hurl/football, a book, a paint brush, a musical instrument, a warm blanket  (symbolising kindness) and so on…    (See Slide 7 for more ideas here)</a:t>
            </a:r>
          </a:p>
          <a:p>
            <a:pPr marL="171450" indent="-171450">
              <a:buFontTx/>
              <a:buChar char="-"/>
            </a:pPr>
            <a:r>
              <a:rPr lang="en-IE" i="1" dirty="0"/>
              <a:t>A picture of the Season of Creation logo.  See slide 18. </a:t>
            </a:r>
          </a:p>
          <a:p>
            <a:endParaRPr lang="en-IE" i="1" dirty="0"/>
          </a:p>
          <a:p>
            <a:endParaRPr lang="en-IE" i="1" dirty="0"/>
          </a:p>
          <a:p>
            <a:endParaRPr lang="en-IE" i="1" dirty="0"/>
          </a:p>
        </p:txBody>
      </p:sp>
      <p:sp>
        <p:nvSpPr>
          <p:cNvPr id="4" name="Slide Number Placeholder 3"/>
          <p:cNvSpPr>
            <a:spLocks noGrp="1"/>
          </p:cNvSpPr>
          <p:nvPr>
            <p:ph type="sldNum" sz="quarter" idx="5"/>
          </p:nvPr>
        </p:nvSpPr>
        <p:spPr/>
        <p:txBody>
          <a:bodyPr/>
          <a:lstStyle/>
          <a:p>
            <a:fld id="{1FDCC416-BBD6-4FE7-ACDD-D337B4BEE86E}" type="slidenum">
              <a:rPr lang="en-IE" smtClean="0"/>
              <a:t>4</a:t>
            </a:fld>
            <a:endParaRPr lang="en-IE"/>
          </a:p>
        </p:txBody>
      </p:sp>
    </p:spTree>
    <p:extLst>
      <p:ext uri="{BB962C8B-B14F-4D97-AF65-F5344CB8AC3E}">
        <p14:creationId xmlns:p14="http://schemas.microsoft.com/office/powerpoint/2010/main" val="164270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dirty="0"/>
              <a:t>Principal:   </a:t>
            </a:r>
            <a:endParaRPr lang="en-IE" b="0" dirty="0"/>
          </a:p>
          <a:p>
            <a:endParaRPr lang="en-IE" b="0" dirty="0"/>
          </a:p>
          <a:p>
            <a:r>
              <a:rPr lang="en-IE" dirty="0"/>
              <a:t>And so, we  light a candle</a:t>
            </a:r>
            <a:r>
              <a:rPr lang="en-IE"/>
              <a:t>.  We </a:t>
            </a:r>
            <a:r>
              <a:rPr lang="en-IE" dirty="0"/>
              <a:t>light a candle at the beginning of every prayer we make in our school.</a:t>
            </a:r>
          </a:p>
          <a:p>
            <a:endParaRPr lang="en-IE" dirty="0"/>
          </a:p>
          <a:p>
            <a:r>
              <a:rPr lang="en-IE" dirty="0"/>
              <a:t>Our candle reminds us that God is with us as we pray together.  God is our light and lights the way for us here in (name of school).</a:t>
            </a:r>
          </a:p>
          <a:p>
            <a:endParaRPr lang="en-IE" dirty="0"/>
          </a:p>
          <a:p>
            <a:r>
              <a:rPr lang="en-IE" dirty="0"/>
              <a:t>We invite now _________________ (child’s name) to light our candle as our prayer begins.</a:t>
            </a:r>
          </a:p>
          <a:p>
            <a:endParaRPr lang="en-IE" dirty="0"/>
          </a:p>
          <a:p>
            <a:r>
              <a:rPr lang="en-IE" dirty="0"/>
              <a:t>And we begin our prayer now, “In the Name of the Father….”</a:t>
            </a:r>
          </a:p>
          <a:p>
            <a:endParaRPr lang="en-IE" dirty="0"/>
          </a:p>
          <a:p>
            <a:r>
              <a:rPr lang="en-IE" i="1" dirty="0"/>
              <a:t>(If you wish to use music as part of the service, a hymn relating to light can be used here).</a:t>
            </a:r>
          </a:p>
          <a:p>
            <a:endParaRPr lang="en-IE" i="1" dirty="0"/>
          </a:p>
          <a:p>
            <a:r>
              <a:rPr lang="en-IE" b="1" i="0" dirty="0"/>
              <a:t>Principal:   </a:t>
            </a:r>
            <a:r>
              <a:rPr lang="en-IE" b="0" i="0" dirty="0"/>
              <a:t>Let’s listen now as we hear the word of God which will be read to us now by (teacher/pupil’s name)</a:t>
            </a:r>
          </a:p>
        </p:txBody>
      </p:sp>
      <p:sp>
        <p:nvSpPr>
          <p:cNvPr id="4" name="Slide Number Placeholder 3"/>
          <p:cNvSpPr>
            <a:spLocks noGrp="1"/>
          </p:cNvSpPr>
          <p:nvPr>
            <p:ph type="sldNum" sz="quarter" idx="5"/>
          </p:nvPr>
        </p:nvSpPr>
        <p:spPr/>
        <p:txBody>
          <a:bodyPr/>
          <a:lstStyle/>
          <a:p>
            <a:fld id="{1FDCC416-BBD6-4FE7-ACDD-D337B4BEE86E}" type="slidenum">
              <a:rPr lang="en-IE" smtClean="0"/>
              <a:t>5</a:t>
            </a:fld>
            <a:endParaRPr lang="en-IE"/>
          </a:p>
        </p:txBody>
      </p:sp>
    </p:spTree>
    <p:extLst>
      <p:ext uri="{BB962C8B-B14F-4D97-AF65-F5344CB8AC3E}">
        <p14:creationId xmlns:p14="http://schemas.microsoft.com/office/powerpoint/2010/main" val="3078558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Reader 1</a:t>
            </a:r>
          </a:p>
          <a:p>
            <a:endParaRPr lang="en-GB" dirty="0"/>
          </a:p>
          <a:p>
            <a:r>
              <a:rPr lang="en-GB" b="1" dirty="0"/>
              <a:t>Principal:  </a:t>
            </a:r>
          </a:p>
          <a:p>
            <a:r>
              <a:rPr lang="en-GB" b="0" dirty="0"/>
              <a:t>We take a moment to say thank you to God for our own gifts and talents and for the gifts and talents of our friends and our classmates.  This is what this reading is about; recognising that every one is different but special to God.  That’s what we’re about here in (school name) because….. </a:t>
            </a:r>
            <a:r>
              <a:rPr lang="en-GB" b="0" i="1" dirty="0"/>
              <a:t>(you can say something here about your own school’s ethos, mission statement, history, vision etc.)</a:t>
            </a:r>
            <a:endParaRPr lang="en-IE" b="0" i="1" dirty="0"/>
          </a:p>
        </p:txBody>
      </p:sp>
      <p:sp>
        <p:nvSpPr>
          <p:cNvPr id="4" name="Slide Number Placeholder 3"/>
          <p:cNvSpPr>
            <a:spLocks noGrp="1"/>
          </p:cNvSpPr>
          <p:nvPr>
            <p:ph type="sldNum" sz="quarter" idx="5"/>
          </p:nvPr>
        </p:nvSpPr>
        <p:spPr/>
        <p:txBody>
          <a:bodyPr/>
          <a:lstStyle/>
          <a:p>
            <a:fld id="{1FDCC416-BBD6-4FE7-ACDD-D337B4BEE86E}" type="slidenum">
              <a:rPr lang="en-IE" smtClean="0"/>
              <a:t>6</a:t>
            </a:fld>
            <a:endParaRPr lang="en-IE"/>
          </a:p>
        </p:txBody>
      </p:sp>
    </p:spTree>
    <p:extLst>
      <p:ext uri="{BB962C8B-B14F-4D97-AF65-F5344CB8AC3E}">
        <p14:creationId xmlns:p14="http://schemas.microsoft.com/office/powerpoint/2010/main" val="2271875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Principal:  </a:t>
            </a:r>
          </a:p>
          <a:p>
            <a:endParaRPr lang="en-GB" b="1" dirty="0"/>
          </a:p>
          <a:p>
            <a:r>
              <a:rPr lang="en-GB" b="0" dirty="0"/>
              <a:t>We invite (children’s names) now to come forward to present some symbols representing the ways in which we are different and yet we are all part of our community here in (School’s name).</a:t>
            </a:r>
          </a:p>
          <a:p>
            <a:endParaRPr lang="en-GB" b="0" dirty="0"/>
          </a:p>
          <a:p>
            <a:r>
              <a:rPr lang="en-GB" b="0" i="1" dirty="0"/>
              <a:t>(Note:  use symbols like school books, a school bag, sports equipment, musical instruments, trophies, medals a blanket, art work etc.  You can also consider using other symbols e.g. a globe representing all the countries from which you’re students come and/or the neurodiversity symbol, etc.  One reader to introduce all the symbols, maybe from sixth class, is fine.  </a:t>
            </a:r>
          </a:p>
          <a:p>
            <a:endParaRPr lang="en-GB" b="0" i="1" dirty="0"/>
          </a:p>
          <a:p>
            <a:r>
              <a:rPr lang="en-GB" b="1" i="0" dirty="0"/>
              <a:t>Reader 2:</a:t>
            </a:r>
          </a:p>
          <a:p>
            <a:endParaRPr lang="en-GB" b="1" i="0" dirty="0"/>
          </a:p>
          <a:p>
            <a:r>
              <a:rPr lang="en-GB" b="0" i="0" dirty="0"/>
              <a:t>We present now some symbols to our sacred space……</a:t>
            </a:r>
          </a:p>
        </p:txBody>
      </p:sp>
      <p:sp>
        <p:nvSpPr>
          <p:cNvPr id="4" name="Slide Number Placeholder 3"/>
          <p:cNvSpPr>
            <a:spLocks noGrp="1"/>
          </p:cNvSpPr>
          <p:nvPr>
            <p:ph type="sldNum" sz="quarter" idx="5"/>
          </p:nvPr>
        </p:nvSpPr>
        <p:spPr/>
        <p:txBody>
          <a:bodyPr/>
          <a:lstStyle/>
          <a:p>
            <a:fld id="{1FDCC416-BBD6-4FE7-ACDD-D337B4BEE86E}" type="slidenum">
              <a:rPr lang="en-IE" smtClean="0"/>
              <a:t>7</a:t>
            </a:fld>
            <a:endParaRPr lang="en-IE"/>
          </a:p>
        </p:txBody>
      </p:sp>
    </p:spTree>
    <p:extLst>
      <p:ext uri="{BB962C8B-B14F-4D97-AF65-F5344CB8AC3E}">
        <p14:creationId xmlns:p14="http://schemas.microsoft.com/office/powerpoint/2010/main" val="1018904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Principal:   </a:t>
            </a:r>
            <a:endParaRPr lang="en-GB" b="0" dirty="0"/>
          </a:p>
          <a:p>
            <a:r>
              <a:rPr lang="en-GB" b="0" dirty="0"/>
              <a:t>We’ve read from the Bible – one of the symbols on our sacred space and presented some symbols representing the gifts and talents and differences in our school.</a:t>
            </a:r>
          </a:p>
          <a:p>
            <a:endParaRPr lang="en-GB" b="0" dirty="0"/>
          </a:p>
          <a:p>
            <a:r>
              <a:rPr lang="en-GB" b="0" dirty="0"/>
              <a:t>We’re going to look now at what nature teaches us about how being different matters.  In nature biodiversity is the word we use to describe the amazing variety of life there is on our planet.  And let’s listen to this short vlog now from a youtuber to explain why ‘variety is the spice of life’.  </a:t>
            </a:r>
          </a:p>
          <a:p>
            <a:endParaRPr lang="en-GB" b="0" dirty="0"/>
          </a:p>
          <a:p>
            <a:r>
              <a:rPr lang="en-GB" b="0" dirty="0"/>
              <a:t>Then (child’s name) will show us a picture of one of the world’s smallest creatures and (child’s name) will take us through a video that looks at one of the biggest creatures on our planet – the whale!</a:t>
            </a:r>
          </a:p>
          <a:p>
            <a:endParaRPr lang="en-GB" b="0" dirty="0"/>
          </a:p>
          <a:p>
            <a:r>
              <a:rPr lang="en-GB" b="0" i="1" dirty="0"/>
              <a:t>(Note:  There are other videos about biodiversity online  that are arguably better but we want to avoid any of the videos that go into too much detail in terms of the decline of biodiversity; that’s important of course but it’s for another day.  That kind of topic with children is best covered in a classroom context that allows for discussion and for action plans which are essential ways of avoiding any kind of climate anxiety in children)</a:t>
            </a:r>
          </a:p>
          <a:p>
            <a:endParaRPr lang="en-IE" b="0" dirty="0"/>
          </a:p>
        </p:txBody>
      </p:sp>
      <p:sp>
        <p:nvSpPr>
          <p:cNvPr id="4" name="Slide Number Placeholder 3"/>
          <p:cNvSpPr>
            <a:spLocks noGrp="1"/>
          </p:cNvSpPr>
          <p:nvPr>
            <p:ph type="sldNum" sz="quarter" idx="5"/>
          </p:nvPr>
        </p:nvSpPr>
        <p:spPr/>
        <p:txBody>
          <a:bodyPr/>
          <a:lstStyle/>
          <a:p>
            <a:fld id="{1FDCC416-BBD6-4FE7-ACDD-D337B4BEE86E}" type="slidenum">
              <a:rPr lang="en-IE" smtClean="0"/>
              <a:t>8</a:t>
            </a:fld>
            <a:endParaRPr lang="en-IE"/>
          </a:p>
        </p:txBody>
      </p:sp>
    </p:spTree>
    <p:extLst>
      <p:ext uri="{BB962C8B-B14F-4D97-AF65-F5344CB8AC3E}">
        <p14:creationId xmlns:p14="http://schemas.microsoft.com/office/powerpoint/2010/main" val="406081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Reader 3:</a:t>
            </a:r>
          </a:p>
          <a:p>
            <a:r>
              <a:rPr lang="en-IE" dirty="0"/>
              <a:t>Here is a picture of a tiny one day old Cameroon Dwarf </a:t>
            </a:r>
            <a:r>
              <a:rPr lang="en-IE" dirty="0" err="1"/>
              <a:t>Gekko</a:t>
            </a:r>
            <a:r>
              <a:rPr lang="en-IE" dirty="0"/>
              <a:t>!</a:t>
            </a:r>
          </a:p>
          <a:p>
            <a:r>
              <a:rPr lang="en-IE" dirty="0"/>
              <a:t>But it isn’t enough the smallest creature in the world.  There are creatures many, many times smaller.</a:t>
            </a:r>
          </a:p>
          <a:p>
            <a:r>
              <a:rPr lang="en-IE" dirty="0"/>
              <a:t>But take a minute to look at how perfectly formed this little creature is.  It’s tiny feet, tiny eyes, tiny body.  And it’s tiny tail…. Which it can detach from its body to distract predators and make its escape!  Clever little fellow!</a:t>
            </a:r>
            <a:br>
              <a:rPr lang="en-IE" dirty="0"/>
            </a:br>
            <a:r>
              <a:rPr lang="en-IE" dirty="0"/>
              <a:t>And yet it has a purpose!  It helps to maintain the unique ecosystem in which it lives.  It’s a really important part of the biodiversity of our planet. </a:t>
            </a:r>
          </a:p>
          <a:p>
            <a:endParaRPr lang="en-IE" dirty="0"/>
          </a:p>
        </p:txBody>
      </p:sp>
      <p:sp>
        <p:nvSpPr>
          <p:cNvPr id="4" name="Slide Number Placeholder 3"/>
          <p:cNvSpPr>
            <a:spLocks noGrp="1"/>
          </p:cNvSpPr>
          <p:nvPr>
            <p:ph type="sldNum" sz="quarter" idx="5"/>
          </p:nvPr>
        </p:nvSpPr>
        <p:spPr/>
        <p:txBody>
          <a:bodyPr/>
          <a:lstStyle/>
          <a:p>
            <a:fld id="{1FDCC416-BBD6-4FE7-ACDD-D337B4BEE86E}" type="slidenum">
              <a:rPr lang="en-IE" smtClean="0"/>
              <a:t>9</a:t>
            </a:fld>
            <a:endParaRPr lang="en-IE"/>
          </a:p>
        </p:txBody>
      </p:sp>
    </p:spTree>
    <p:extLst>
      <p:ext uri="{BB962C8B-B14F-4D97-AF65-F5344CB8AC3E}">
        <p14:creationId xmlns:p14="http://schemas.microsoft.com/office/powerpoint/2010/main" val="2611991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D595B93-EAA1-4446-AC24-CFE698E8881B}" type="datetimeFigureOut">
              <a:rPr lang="en-IE" smtClean="0"/>
              <a:t>30/08/2024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FC369AD-88E3-48E6-AF8F-A75982AD4B1D}" type="slidenum">
              <a:rPr lang="en-IE" smtClean="0"/>
              <a:t>‹#›</a:t>
            </a:fld>
            <a:endParaRPr lang="en-IE"/>
          </a:p>
        </p:txBody>
      </p:sp>
    </p:spTree>
    <p:extLst>
      <p:ext uri="{BB962C8B-B14F-4D97-AF65-F5344CB8AC3E}">
        <p14:creationId xmlns:p14="http://schemas.microsoft.com/office/powerpoint/2010/main" val="899545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595B93-EAA1-4446-AC24-CFE698E8881B}" type="datetimeFigureOut">
              <a:rPr lang="en-IE" smtClean="0"/>
              <a:t>30/08/2024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FC369AD-88E3-48E6-AF8F-A75982AD4B1D}" type="slidenum">
              <a:rPr lang="en-IE" smtClean="0"/>
              <a:t>‹#›</a:t>
            </a:fld>
            <a:endParaRPr lang="en-IE"/>
          </a:p>
        </p:txBody>
      </p:sp>
    </p:spTree>
    <p:extLst>
      <p:ext uri="{BB962C8B-B14F-4D97-AF65-F5344CB8AC3E}">
        <p14:creationId xmlns:p14="http://schemas.microsoft.com/office/powerpoint/2010/main" val="3545380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595B93-EAA1-4446-AC24-CFE698E8881B}" type="datetimeFigureOut">
              <a:rPr lang="en-IE" smtClean="0"/>
              <a:t>30/08/2024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FC369AD-88E3-48E6-AF8F-A75982AD4B1D}" type="slidenum">
              <a:rPr lang="en-IE" smtClean="0"/>
              <a:t>‹#›</a:t>
            </a:fld>
            <a:endParaRPr lang="en-IE"/>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7708434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595B93-EAA1-4446-AC24-CFE698E8881B}" type="datetimeFigureOut">
              <a:rPr lang="en-IE" smtClean="0"/>
              <a:t>30/08/2024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FC369AD-88E3-48E6-AF8F-A75982AD4B1D}" type="slidenum">
              <a:rPr lang="en-IE" smtClean="0"/>
              <a:t>‹#›</a:t>
            </a:fld>
            <a:endParaRPr lang="en-IE"/>
          </a:p>
        </p:txBody>
      </p:sp>
    </p:spTree>
    <p:extLst>
      <p:ext uri="{BB962C8B-B14F-4D97-AF65-F5344CB8AC3E}">
        <p14:creationId xmlns:p14="http://schemas.microsoft.com/office/powerpoint/2010/main" val="27230148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595B93-EAA1-4446-AC24-CFE698E8881B}" type="datetimeFigureOut">
              <a:rPr lang="en-IE" smtClean="0"/>
              <a:t>30/08/2024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FC369AD-88E3-48E6-AF8F-A75982AD4B1D}" type="slidenum">
              <a:rPr lang="en-IE" smtClean="0"/>
              <a:t>‹#›</a:t>
            </a:fld>
            <a:endParaRPr lang="en-IE"/>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212944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595B93-EAA1-4446-AC24-CFE698E8881B}" type="datetimeFigureOut">
              <a:rPr lang="en-IE" smtClean="0"/>
              <a:t>30/08/2024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FC369AD-88E3-48E6-AF8F-A75982AD4B1D}" type="slidenum">
              <a:rPr lang="en-IE" smtClean="0"/>
              <a:t>‹#›</a:t>
            </a:fld>
            <a:endParaRPr lang="en-IE"/>
          </a:p>
        </p:txBody>
      </p:sp>
    </p:spTree>
    <p:extLst>
      <p:ext uri="{BB962C8B-B14F-4D97-AF65-F5344CB8AC3E}">
        <p14:creationId xmlns:p14="http://schemas.microsoft.com/office/powerpoint/2010/main" val="2517295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595B93-EAA1-4446-AC24-CFE698E8881B}" type="datetimeFigureOut">
              <a:rPr lang="en-IE" smtClean="0"/>
              <a:t>30/08/2024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FC369AD-88E3-48E6-AF8F-A75982AD4B1D}" type="slidenum">
              <a:rPr lang="en-IE" smtClean="0"/>
              <a:t>‹#›</a:t>
            </a:fld>
            <a:endParaRPr lang="en-IE"/>
          </a:p>
        </p:txBody>
      </p:sp>
    </p:spTree>
    <p:extLst>
      <p:ext uri="{BB962C8B-B14F-4D97-AF65-F5344CB8AC3E}">
        <p14:creationId xmlns:p14="http://schemas.microsoft.com/office/powerpoint/2010/main" val="4757696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595B93-EAA1-4446-AC24-CFE698E8881B}" type="datetimeFigureOut">
              <a:rPr lang="en-IE" smtClean="0"/>
              <a:t>30/08/2024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FC369AD-88E3-48E6-AF8F-A75982AD4B1D}" type="slidenum">
              <a:rPr lang="en-IE" smtClean="0"/>
              <a:t>‹#›</a:t>
            </a:fld>
            <a:endParaRPr lang="en-IE"/>
          </a:p>
        </p:txBody>
      </p:sp>
    </p:spTree>
    <p:extLst>
      <p:ext uri="{BB962C8B-B14F-4D97-AF65-F5344CB8AC3E}">
        <p14:creationId xmlns:p14="http://schemas.microsoft.com/office/powerpoint/2010/main" val="4236314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595B93-EAA1-4446-AC24-CFE698E8881B}" type="datetimeFigureOut">
              <a:rPr lang="en-IE" smtClean="0"/>
              <a:t>30/08/2024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FC369AD-88E3-48E6-AF8F-A75982AD4B1D}" type="slidenum">
              <a:rPr lang="en-IE" smtClean="0"/>
              <a:t>‹#›</a:t>
            </a:fld>
            <a:endParaRPr lang="en-IE"/>
          </a:p>
        </p:txBody>
      </p:sp>
    </p:spTree>
    <p:extLst>
      <p:ext uri="{BB962C8B-B14F-4D97-AF65-F5344CB8AC3E}">
        <p14:creationId xmlns:p14="http://schemas.microsoft.com/office/powerpoint/2010/main" val="3049893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595B93-EAA1-4446-AC24-CFE698E8881B}" type="datetimeFigureOut">
              <a:rPr lang="en-IE" smtClean="0"/>
              <a:t>30/08/2024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FC369AD-88E3-48E6-AF8F-A75982AD4B1D}" type="slidenum">
              <a:rPr lang="en-IE" smtClean="0"/>
              <a:t>‹#›</a:t>
            </a:fld>
            <a:endParaRPr lang="en-IE"/>
          </a:p>
        </p:txBody>
      </p:sp>
    </p:spTree>
    <p:extLst>
      <p:ext uri="{BB962C8B-B14F-4D97-AF65-F5344CB8AC3E}">
        <p14:creationId xmlns:p14="http://schemas.microsoft.com/office/powerpoint/2010/main" val="2083923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D595B93-EAA1-4446-AC24-CFE698E8881B}" type="datetimeFigureOut">
              <a:rPr lang="en-IE" smtClean="0"/>
              <a:t>30/08/2024</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9FC369AD-88E3-48E6-AF8F-A75982AD4B1D}" type="slidenum">
              <a:rPr lang="en-IE" smtClean="0"/>
              <a:t>‹#›</a:t>
            </a:fld>
            <a:endParaRPr lang="en-IE"/>
          </a:p>
        </p:txBody>
      </p:sp>
    </p:spTree>
    <p:extLst>
      <p:ext uri="{BB962C8B-B14F-4D97-AF65-F5344CB8AC3E}">
        <p14:creationId xmlns:p14="http://schemas.microsoft.com/office/powerpoint/2010/main" val="597481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D595B93-EAA1-4446-AC24-CFE698E8881B}" type="datetimeFigureOut">
              <a:rPr lang="en-IE" smtClean="0"/>
              <a:t>30/08/2024</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9FC369AD-88E3-48E6-AF8F-A75982AD4B1D}" type="slidenum">
              <a:rPr lang="en-IE" smtClean="0"/>
              <a:t>‹#›</a:t>
            </a:fld>
            <a:endParaRPr lang="en-IE"/>
          </a:p>
        </p:txBody>
      </p:sp>
    </p:spTree>
    <p:extLst>
      <p:ext uri="{BB962C8B-B14F-4D97-AF65-F5344CB8AC3E}">
        <p14:creationId xmlns:p14="http://schemas.microsoft.com/office/powerpoint/2010/main" val="521385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D595B93-EAA1-4446-AC24-CFE698E8881B}" type="datetimeFigureOut">
              <a:rPr lang="en-IE" smtClean="0"/>
              <a:t>30/08/2024</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9FC369AD-88E3-48E6-AF8F-A75982AD4B1D}" type="slidenum">
              <a:rPr lang="en-IE" smtClean="0"/>
              <a:t>‹#›</a:t>
            </a:fld>
            <a:endParaRPr lang="en-IE"/>
          </a:p>
        </p:txBody>
      </p:sp>
    </p:spTree>
    <p:extLst>
      <p:ext uri="{BB962C8B-B14F-4D97-AF65-F5344CB8AC3E}">
        <p14:creationId xmlns:p14="http://schemas.microsoft.com/office/powerpoint/2010/main" val="3459763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95B93-EAA1-4446-AC24-CFE698E8881B}" type="datetimeFigureOut">
              <a:rPr lang="en-IE" smtClean="0"/>
              <a:t>30/08/2024</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9FC369AD-88E3-48E6-AF8F-A75982AD4B1D}" type="slidenum">
              <a:rPr lang="en-IE" smtClean="0"/>
              <a:t>‹#›</a:t>
            </a:fld>
            <a:endParaRPr lang="en-IE"/>
          </a:p>
        </p:txBody>
      </p:sp>
    </p:spTree>
    <p:extLst>
      <p:ext uri="{BB962C8B-B14F-4D97-AF65-F5344CB8AC3E}">
        <p14:creationId xmlns:p14="http://schemas.microsoft.com/office/powerpoint/2010/main" val="3639975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D595B93-EAA1-4446-AC24-CFE698E8881B}" type="datetimeFigureOut">
              <a:rPr lang="en-IE" smtClean="0"/>
              <a:t>30/08/2024</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9FC369AD-88E3-48E6-AF8F-A75982AD4B1D}" type="slidenum">
              <a:rPr lang="en-IE" smtClean="0"/>
              <a:t>‹#›</a:t>
            </a:fld>
            <a:endParaRPr lang="en-IE"/>
          </a:p>
        </p:txBody>
      </p:sp>
    </p:spTree>
    <p:extLst>
      <p:ext uri="{BB962C8B-B14F-4D97-AF65-F5344CB8AC3E}">
        <p14:creationId xmlns:p14="http://schemas.microsoft.com/office/powerpoint/2010/main" val="3560982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D595B93-EAA1-4446-AC24-CFE698E8881B}" type="datetimeFigureOut">
              <a:rPr lang="en-IE" smtClean="0"/>
              <a:t>30/08/2024</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9FC369AD-88E3-48E6-AF8F-A75982AD4B1D}" type="slidenum">
              <a:rPr lang="en-IE" smtClean="0"/>
              <a:t>‹#›</a:t>
            </a:fld>
            <a:endParaRPr lang="en-IE"/>
          </a:p>
        </p:txBody>
      </p:sp>
    </p:spTree>
    <p:extLst>
      <p:ext uri="{BB962C8B-B14F-4D97-AF65-F5344CB8AC3E}">
        <p14:creationId xmlns:p14="http://schemas.microsoft.com/office/powerpoint/2010/main" val="412080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D595B93-EAA1-4446-AC24-CFE698E8881B}" type="datetimeFigureOut">
              <a:rPr lang="en-IE" smtClean="0"/>
              <a:t>30/08/2024</a:t>
            </a:fld>
            <a:endParaRPr lang="en-IE"/>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9FC369AD-88E3-48E6-AF8F-A75982AD4B1D}" type="slidenum">
              <a:rPr lang="en-IE" smtClean="0"/>
              <a:t>‹#›</a:t>
            </a:fld>
            <a:endParaRPr lang="en-IE"/>
          </a:p>
        </p:txBody>
      </p:sp>
    </p:spTree>
    <p:extLst>
      <p:ext uri="{BB962C8B-B14F-4D97-AF65-F5344CB8AC3E}">
        <p14:creationId xmlns:p14="http://schemas.microsoft.com/office/powerpoint/2010/main" val="34984798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https://www.youtube.com/embed/dciLg3Zm1hI?feature=oembed" TargetMode="Externa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ideo" Target="https://www.youtube.com/embed/MHIfRLNYUGw?feature=oembed" TargetMode="External"/><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ideo" Target="https://www.youtube.com/embed/Z_GUQQadwrM?feature=oembed" TargetMode="Externa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ideo" Target="https://www.youtube.com/embed/4iIxGD7SlV4?feature=oembed" TargetMode="External"/><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ideo" Target="https://www.youtube.com/embed/VAFMGRMhFsM?feature=oembed" TargetMode="External"/><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ideo" Target="https://www.youtube.com/embed/kxr8QBPq1z0?feature=oembed" TargetMode="Externa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https://www.youtube.com/embed/WtmyyzPhIDU?feature=oembed" TargetMode="External"/><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FAD06B-ABAD-F5AE-DE64-807964A60EB9}"/>
              </a:ext>
            </a:extLst>
          </p:cNvPr>
          <p:cNvSpPr>
            <a:spLocks noGrp="1"/>
          </p:cNvSpPr>
          <p:nvPr>
            <p:ph idx="1"/>
          </p:nvPr>
        </p:nvSpPr>
        <p:spPr/>
        <p:txBody>
          <a:bodyPr>
            <a:normAutofit fontScale="92500"/>
          </a:bodyPr>
          <a:lstStyle/>
          <a:p>
            <a:pPr marL="0" indent="0" algn="ctr">
              <a:buNone/>
            </a:pPr>
            <a:r>
              <a:rPr lang="en-GB" sz="5400" dirty="0"/>
              <a:t>(Name of school)  </a:t>
            </a:r>
          </a:p>
          <a:p>
            <a:pPr marL="0" indent="0" algn="ctr">
              <a:buNone/>
            </a:pPr>
            <a:r>
              <a:rPr lang="en-GB" sz="5400" dirty="0"/>
              <a:t>Opening Year Prayer Service</a:t>
            </a:r>
          </a:p>
          <a:p>
            <a:pPr marL="0" indent="0" algn="ctr">
              <a:buNone/>
            </a:pPr>
            <a:endParaRPr lang="en-GB" sz="5400" dirty="0"/>
          </a:p>
          <a:p>
            <a:pPr marL="0" indent="0" algn="ctr">
              <a:buNone/>
            </a:pPr>
            <a:r>
              <a:rPr lang="en-GB" sz="5400" dirty="0"/>
              <a:t>2024/2025</a:t>
            </a:r>
          </a:p>
          <a:p>
            <a:pPr marL="0" indent="0">
              <a:buNone/>
            </a:pPr>
            <a:endParaRPr lang="en-GB" dirty="0"/>
          </a:p>
          <a:p>
            <a:pPr marL="0" indent="0">
              <a:buNone/>
            </a:pPr>
            <a:endParaRPr lang="en-GB" dirty="0"/>
          </a:p>
          <a:p>
            <a:pPr marL="0" indent="0">
              <a:buNone/>
            </a:pPr>
            <a:endParaRPr lang="en-GB" dirty="0"/>
          </a:p>
          <a:p>
            <a:pPr marL="0" indent="0">
              <a:buNone/>
            </a:pPr>
            <a:endParaRPr lang="en-IE" dirty="0"/>
          </a:p>
        </p:txBody>
      </p:sp>
      <p:pic>
        <p:nvPicPr>
          <p:cNvPr id="4" name="Picture 3" descr="A black background with text&#10;&#10;Description automatically generated">
            <a:extLst>
              <a:ext uri="{FF2B5EF4-FFF2-40B4-BE49-F238E27FC236}">
                <a16:creationId xmlns:a16="http://schemas.microsoft.com/office/drawing/2014/main" id="{50445A5E-5853-CD68-1F87-221FD9A5B3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1914" y="400356"/>
            <a:ext cx="3547507" cy="1354657"/>
          </a:xfrm>
          <a:prstGeom prst="rect">
            <a:avLst/>
          </a:prstGeom>
        </p:spPr>
      </p:pic>
    </p:spTree>
    <p:extLst>
      <p:ext uri="{BB962C8B-B14F-4D97-AF65-F5344CB8AC3E}">
        <p14:creationId xmlns:p14="http://schemas.microsoft.com/office/powerpoint/2010/main" val="11813395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DB687-6657-7DA6-8D11-9D8A646A9CD7}"/>
              </a:ext>
            </a:extLst>
          </p:cNvPr>
          <p:cNvSpPr>
            <a:spLocks noGrp="1"/>
          </p:cNvSpPr>
          <p:nvPr>
            <p:ph type="title"/>
          </p:nvPr>
        </p:nvSpPr>
        <p:spPr/>
        <p:txBody>
          <a:bodyPr/>
          <a:lstStyle/>
          <a:p>
            <a:r>
              <a:rPr lang="en-GB" dirty="0"/>
              <a:t>And compare our gecko to a whale!!</a:t>
            </a:r>
            <a:endParaRPr lang="en-IE" dirty="0"/>
          </a:p>
        </p:txBody>
      </p:sp>
      <p:pic>
        <p:nvPicPr>
          <p:cNvPr id="4" name="Online Media 3" title="Blue Whale 🐳 | Amazing Animals">
            <a:hlinkClick r:id="" action="ppaction://media"/>
            <a:extLst>
              <a:ext uri="{FF2B5EF4-FFF2-40B4-BE49-F238E27FC236}">
                <a16:creationId xmlns:a16="http://schemas.microsoft.com/office/drawing/2014/main" id="{C1808A2F-DEC5-50E7-539A-3096ADDF1151}"/>
              </a:ext>
            </a:extLst>
          </p:cNvPr>
          <p:cNvPicPr>
            <a:picLocks noGrp="1" noRot="1" noChangeAspect="1"/>
          </p:cNvPicPr>
          <p:nvPr>
            <p:ph idx="1"/>
            <a:videoFile r:link="rId1"/>
          </p:nvPr>
        </p:nvPicPr>
        <p:blipFill>
          <a:blip r:embed="rId4"/>
          <a:stretch>
            <a:fillRect/>
          </a:stretch>
        </p:blipFill>
        <p:spPr>
          <a:xfrm>
            <a:off x="1415699" y="1606233"/>
            <a:ext cx="7119938" cy="4022725"/>
          </a:xfrm>
          <a:prstGeom prst="rect">
            <a:avLst/>
          </a:prstGeom>
        </p:spPr>
      </p:pic>
    </p:spTree>
    <p:extLst>
      <p:ext uri="{BB962C8B-B14F-4D97-AF65-F5344CB8AC3E}">
        <p14:creationId xmlns:p14="http://schemas.microsoft.com/office/powerpoint/2010/main" val="3216847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BEST- For the beauty of the Earth">
            <a:hlinkClick r:id="" action="ppaction://media"/>
            <a:extLst>
              <a:ext uri="{FF2B5EF4-FFF2-40B4-BE49-F238E27FC236}">
                <a16:creationId xmlns:a16="http://schemas.microsoft.com/office/drawing/2014/main" id="{1BA6DB11-EBC0-86CF-DF10-F9BEC35F4835}"/>
              </a:ext>
            </a:extLst>
          </p:cNvPr>
          <p:cNvPicPr>
            <a:picLocks noGrp="1" noRot="1" noChangeAspect="1"/>
          </p:cNvPicPr>
          <p:nvPr>
            <p:ph idx="1"/>
            <a:videoFile r:link="rId1"/>
          </p:nvPr>
        </p:nvPicPr>
        <p:blipFill>
          <a:blip r:embed="rId4"/>
          <a:stretch>
            <a:fillRect/>
          </a:stretch>
        </p:blipFill>
        <p:spPr>
          <a:xfrm>
            <a:off x="1494883" y="909136"/>
            <a:ext cx="6719637" cy="5039728"/>
          </a:xfrm>
          <a:prstGeom prst="rect">
            <a:avLst/>
          </a:prstGeom>
        </p:spPr>
      </p:pic>
    </p:spTree>
    <p:extLst>
      <p:ext uri="{BB962C8B-B14F-4D97-AF65-F5344CB8AC3E}">
        <p14:creationId xmlns:p14="http://schemas.microsoft.com/office/powerpoint/2010/main" val="1719744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D6E62-89C3-7B0B-5004-F6E11388B1BC}"/>
              </a:ext>
            </a:extLst>
          </p:cNvPr>
          <p:cNvSpPr>
            <a:spLocks noGrp="1"/>
          </p:cNvSpPr>
          <p:nvPr>
            <p:ph type="title"/>
          </p:nvPr>
        </p:nvSpPr>
        <p:spPr/>
        <p:txBody>
          <a:bodyPr>
            <a:normAutofit/>
          </a:bodyPr>
          <a:lstStyle/>
          <a:p>
            <a:r>
              <a:rPr lang="en-GB" sz="4000" dirty="0"/>
              <a:t>So is it okay for us as humans to be different?</a:t>
            </a:r>
            <a:endParaRPr lang="en-IE" sz="4000" dirty="0"/>
          </a:p>
        </p:txBody>
      </p:sp>
      <p:pic>
        <p:nvPicPr>
          <p:cNvPr id="4" name="Online Media 3" title="Is It Okay To Be Different?">
            <a:hlinkClick r:id="" action="ppaction://media"/>
            <a:extLst>
              <a:ext uri="{FF2B5EF4-FFF2-40B4-BE49-F238E27FC236}">
                <a16:creationId xmlns:a16="http://schemas.microsoft.com/office/drawing/2014/main" id="{90908942-D017-F5B8-0F98-D03F00BCF853}"/>
              </a:ext>
            </a:extLst>
          </p:cNvPr>
          <p:cNvPicPr>
            <a:picLocks noRot="1" noChangeAspect="1"/>
          </p:cNvPicPr>
          <p:nvPr>
            <a:videoFile r:link="rId1"/>
          </p:nvPr>
        </p:nvPicPr>
        <p:blipFill>
          <a:blip r:embed="rId4"/>
          <a:stretch>
            <a:fillRect/>
          </a:stretch>
        </p:blipFill>
        <p:spPr>
          <a:xfrm>
            <a:off x="1055750" y="1930400"/>
            <a:ext cx="7839835" cy="4429506"/>
          </a:xfrm>
          <a:prstGeom prst="rect">
            <a:avLst/>
          </a:prstGeom>
        </p:spPr>
      </p:pic>
    </p:spTree>
    <p:extLst>
      <p:ext uri="{BB962C8B-B14F-4D97-AF65-F5344CB8AC3E}">
        <p14:creationId xmlns:p14="http://schemas.microsoft.com/office/powerpoint/2010/main" val="2299551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ABA3E-D31E-7AAB-70DB-2A9C51E10E9E}"/>
              </a:ext>
            </a:extLst>
          </p:cNvPr>
          <p:cNvSpPr>
            <a:spLocks noGrp="1"/>
          </p:cNvSpPr>
          <p:nvPr>
            <p:ph type="title"/>
          </p:nvPr>
        </p:nvSpPr>
        <p:spPr/>
        <p:txBody>
          <a:bodyPr/>
          <a:lstStyle/>
          <a:p>
            <a:r>
              <a:rPr lang="en-GB" dirty="0"/>
              <a:t>We are all unique</a:t>
            </a:r>
            <a:endParaRPr lang="en-IE" dirty="0"/>
          </a:p>
        </p:txBody>
      </p:sp>
      <p:pic>
        <p:nvPicPr>
          <p:cNvPr id="4" name="Online Media 3" title="When your passion is your lifestyle 🤸‍♀️ | 📹 TT: raynnennraynne1">
            <a:hlinkClick r:id="" action="ppaction://media"/>
            <a:extLst>
              <a:ext uri="{FF2B5EF4-FFF2-40B4-BE49-F238E27FC236}">
                <a16:creationId xmlns:a16="http://schemas.microsoft.com/office/drawing/2014/main" id="{F62E978C-0CA9-1D3D-7955-F3D8390BE142}"/>
              </a:ext>
            </a:extLst>
          </p:cNvPr>
          <p:cNvPicPr>
            <a:picLocks noGrp="1" noRot="1" noChangeAspect="1"/>
          </p:cNvPicPr>
          <p:nvPr>
            <p:ph idx="1"/>
            <a:videoFile r:link="rId1"/>
          </p:nvPr>
        </p:nvPicPr>
        <p:blipFill>
          <a:blip r:embed="rId4"/>
          <a:stretch>
            <a:fillRect/>
          </a:stretch>
        </p:blipFill>
        <p:spPr>
          <a:xfrm>
            <a:off x="4989513" y="1846263"/>
            <a:ext cx="2273300" cy="4022725"/>
          </a:xfrm>
          <a:prstGeom prst="rect">
            <a:avLst/>
          </a:prstGeom>
        </p:spPr>
      </p:pic>
    </p:spTree>
    <p:extLst>
      <p:ext uri="{BB962C8B-B14F-4D97-AF65-F5344CB8AC3E}">
        <p14:creationId xmlns:p14="http://schemas.microsoft.com/office/powerpoint/2010/main" val="465832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6710E-4B92-CB02-CBFC-6417967CEC40}"/>
              </a:ext>
            </a:extLst>
          </p:cNvPr>
          <p:cNvSpPr>
            <a:spLocks noGrp="1"/>
          </p:cNvSpPr>
          <p:nvPr>
            <p:ph type="title"/>
          </p:nvPr>
        </p:nvSpPr>
        <p:spPr/>
        <p:txBody>
          <a:bodyPr>
            <a:normAutofit/>
          </a:bodyPr>
          <a:lstStyle/>
          <a:p>
            <a:r>
              <a:rPr lang="en-GB" sz="3600" dirty="0"/>
              <a:t>10 ways we celebrate difference in (school name)</a:t>
            </a:r>
            <a:endParaRPr lang="en-IE" sz="3600" dirty="0"/>
          </a:p>
        </p:txBody>
      </p:sp>
      <p:sp>
        <p:nvSpPr>
          <p:cNvPr id="3" name="Content Placeholder 2">
            <a:extLst>
              <a:ext uri="{FF2B5EF4-FFF2-40B4-BE49-F238E27FC236}">
                <a16:creationId xmlns:a16="http://schemas.microsoft.com/office/drawing/2014/main" id="{DF92BED2-EBE6-B0BC-094D-AA9581B134D1}"/>
              </a:ext>
            </a:extLst>
          </p:cNvPr>
          <p:cNvSpPr>
            <a:spLocks noGrp="1"/>
          </p:cNvSpPr>
          <p:nvPr>
            <p:ph idx="1"/>
          </p:nvPr>
        </p:nvSpPr>
        <p:spPr>
          <a:xfrm>
            <a:off x="419100" y="1846264"/>
            <a:ext cx="11201400" cy="4022725"/>
          </a:xfrm>
        </p:spPr>
        <p:txBody>
          <a:bodyPr/>
          <a:lstStyle/>
          <a:p>
            <a:r>
              <a:rPr lang="en-GB" dirty="0"/>
              <a:t>10. </a:t>
            </a:r>
          </a:p>
          <a:p>
            <a:r>
              <a:rPr lang="en-GB" dirty="0"/>
              <a:t>9. </a:t>
            </a:r>
          </a:p>
          <a:p>
            <a:r>
              <a:rPr lang="en-GB" dirty="0"/>
              <a:t>8</a:t>
            </a:r>
          </a:p>
          <a:p>
            <a:r>
              <a:rPr lang="en-GB" dirty="0"/>
              <a:t>7.  </a:t>
            </a:r>
          </a:p>
          <a:p>
            <a:r>
              <a:rPr lang="en-GB" dirty="0"/>
              <a:t>6.     </a:t>
            </a:r>
          </a:p>
          <a:p>
            <a:r>
              <a:rPr lang="en-GB" dirty="0"/>
              <a:t>5.     </a:t>
            </a:r>
          </a:p>
          <a:p>
            <a:r>
              <a:rPr lang="en-GB" dirty="0"/>
              <a:t>4.     </a:t>
            </a:r>
          </a:p>
          <a:p>
            <a:r>
              <a:rPr lang="en-GB" dirty="0"/>
              <a:t>3.     </a:t>
            </a:r>
          </a:p>
          <a:p>
            <a:r>
              <a:rPr lang="en-GB" dirty="0"/>
              <a:t>2.     </a:t>
            </a:r>
            <a:endParaRPr lang="en-IE" dirty="0"/>
          </a:p>
        </p:txBody>
      </p:sp>
    </p:spTree>
    <p:extLst>
      <p:ext uri="{BB962C8B-B14F-4D97-AF65-F5344CB8AC3E}">
        <p14:creationId xmlns:p14="http://schemas.microsoft.com/office/powerpoint/2010/main" val="2430543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7F9EF-BA56-5B2F-EC7A-8956938F136A}"/>
              </a:ext>
            </a:extLst>
          </p:cNvPr>
          <p:cNvSpPr>
            <a:spLocks noGrp="1"/>
          </p:cNvSpPr>
          <p:nvPr>
            <p:ph type="title"/>
          </p:nvPr>
        </p:nvSpPr>
        <p:spPr/>
        <p:txBody>
          <a:bodyPr/>
          <a:lstStyle/>
          <a:p>
            <a:r>
              <a:rPr lang="en-GB" dirty="0"/>
              <a:t>And number 1:  Love one another</a:t>
            </a:r>
            <a:endParaRPr lang="en-IE" dirty="0"/>
          </a:p>
        </p:txBody>
      </p:sp>
      <p:sp>
        <p:nvSpPr>
          <p:cNvPr id="3" name="Content Placeholder 2">
            <a:extLst>
              <a:ext uri="{FF2B5EF4-FFF2-40B4-BE49-F238E27FC236}">
                <a16:creationId xmlns:a16="http://schemas.microsoft.com/office/drawing/2014/main" id="{3853E781-B3CF-5ADC-C2F6-E3059067CA8D}"/>
              </a:ext>
            </a:extLst>
          </p:cNvPr>
          <p:cNvSpPr>
            <a:spLocks noGrp="1"/>
          </p:cNvSpPr>
          <p:nvPr>
            <p:ph idx="1"/>
          </p:nvPr>
        </p:nvSpPr>
        <p:spPr/>
        <p:txBody>
          <a:bodyPr/>
          <a:lstStyle/>
          <a:p>
            <a:endParaRPr lang="en-GB" dirty="0"/>
          </a:p>
          <a:p>
            <a:r>
              <a:rPr lang="en-GB" dirty="0"/>
              <a:t>  </a:t>
            </a:r>
            <a:endParaRPr lang="en-IE" dirty="0"/>
          </a:p>
        </p:txBody>
      </p:sp>
    </p:spTree>
    <p:extLst>
      <p:ext uri="{BB962C8B-B14F-4D97-AF65-F5344CB8AC3E}">
        <p14:creationId xmlns:p14="http://schemas.microsoft.com/office/powerpoint/2010/main" val="19682380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Newsboys - Love One Another (Official Music Video)">
            <a:hlinkClick r:id="" action="ppaction://media"/>
            <a:extLst>
              <a:ext uri="{FF2B5EF4-FFF2-40B4-BE49-F238E27FC236}">
                <a16:creationId xmlns:a16="http://schemas.microsoft.com/office/drawing/2014/main" id="{E105304F-ADD2-11D5-6918-881C1B26C8C0}"/>
              </a:ext>
            </a:extLst>
          </p:cNvPr>
          <p:cNvPicPr>
            <a:picLocks noGrp="1" noRot="1" noChangeAspect="1"/>
          </p:cNvPicPr>
          <p:nvPr>
            <p:ph idx="1"/>
            <a:videoFile r:link="rId1"/>
          </p:nvPr>
        </p:nvPicPr>
        <p:blipFill>
          <a:blip r:embed="rId4"/>
          <a:stretch>
            <a:fillRect/>
          </a:stretch>
        </p:blipFill>
        <p:spPr>
          <a:xfrm>
            <a:off x="1068070" y="1126173"/>
            <a:ext cx="7119938" cy="4022725"/>
          </a:xfrm>
          <a:prstGeom prst="rect">
            <a:avLst/>
          </a:prstGeom>
        </p:spPr>
      </p:pic>
    </p:spTree>
    <p:extLst>
      <p:ext uri="{BB962C8B-B14F-4D97-AF65-F5344CB8AC3E}">
        <p14:creationId xmlns:p14="http://schemas.microsoft.com/office/powerpoint/2010/main" val="134459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129" name="Group 5128">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5130" name="Straight Connector 5129">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131" name="Straight Connector 5130">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132"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133"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134" name="Isosceles Triangle 5133">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135"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136"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137"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138" name="Isosceles Triangle 5137">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139" name="Isosceles Triangle 5138">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pic>
        <p:nvPicPr>
          <p:cNvPr id="5124" name="Picture 4" descr="May be a graphic of text that says 'TOHOPE AND ACT WITH CREATION SEASON OF CREATION 2024 The firstfruits of hope (Rom (Rom8:19-25) 8:19-25) seasonofcreation.org'">
            <a:extLst>
              <a:ext uri="{FF2B5EF4-FFF2-40B4-BE49-F238E27FC236}">
                <a16:creationId xmlns:a16="http://schemas.microsoft.com/office/drawing/2014/main" id="{14DF23F6-8FEE-19CC-9389-21F8BB5F9F4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20240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8BDFB-2022-C2E7-7FBC-6B4C63D5B4E7}"/>
              </a:ext>
            </a:extLst>
          </p:cNvPr>
          <p:cNvSpPr>
            <a:spLocks noGrp="1"/>
          </p:cNvSpPr>
          <p:nvPr>
            <p:ph type="title"/>
          </p:nvPr>
        </p:nvSpPr>
        <p:spPr/>
        <p:txBody>
          <a:bodyPr/>
          <a:lstStyle/>
          <a:p>
            <a:r>
              <a:rPr lang="en-IE" dirty="0"/>
              <a:t>And so together, we pray:	</a:t>
            </a:r>
          </a:p>
        </p:txBody>
      </p:sp>
      <p:sp>
        <p:nvSpPr>
          <p:cNvPr id="3" name="Content Placeholder 2">
            <a:extLst>
              <a:ext uri="{FF2B5EF4-FFF2-40B4-BE49-F238E27FC236}">
                <a16:creationId xmlns:a16="http://schemas.microsoft.com/office/drawing/2014/main" id="{06E79FEC-114C-FEE9-15ED-78D66858C669}"/>
              </a:ext>
            </a:extLst>
          </p:cNvPr>
          <p:cNvSpPr>
            <a:spLocks noGrp="1"/>
          </p:cNvSpPr>
          <p:nvPr>
            <p:ph idx="1"/>
          </p:nvPr>
        </p:nvSpPr>
        <p:spPr>
          <a:xfrm>
            <a:off x="934751" y="1315762"/>
            <a:ext cx="8596668" cy="4738997"/>
          </a:xfrm>
        </p:spPr>
        <p:txBody>
          <a:bodyPr>
            <a:normAutofit fontScale="92500" lnSpcReduction="10000"/>
          </a:bodyPr>
          <a:lstStyle/>
          <a:p>
            <a:pPr marL="457200" indent="-457200">
              <a:buAutoNum type="arabicPeriod"/>
            </a:pPr>
            <a:r>
              <a:rPr lang="en-GB" sz="1800" dirty="0"/>
              <a:t>For our world.  Thank you God for all the different animals and living creatures in our world.  They show us that difference is a really good thing.  Lord hear us.  </a:t>
            </a:r>
            <a:r>
              <a:rPr lang="en-GB" sz="1800" b="1" dirty="0"/>
              <a:t>Lord graciously hear us.</a:t>
            </a:r>
          </a:p>
          <a:p>
            <a:pPr marL="457200" indent="-457200">
              <a:buAutoNum type="arabicPeriod"/>
            </a:pPr>
            <a:r>
              <a:rPr lang="en-GB" sz="1800" dirty="0"/>
              <a:t>For our world.  May we always have the courage to do what is right to protect our world and all living creatures in our world.  Lord hear us.  </a:t>
            </a:r>
            <a:r>
              <a:rPr lang="en-GB" sz="1800" b="1" dirty="0"/>
              <a:t>Lord graciously hear us.</a:t>
            </a:r>
          </a:p>
          <a:p>
            <a:pPr marL="457200" indent="-457200">
              <a:buAutoNum type="arabicPeriod"/>
            </a:pPr>
            <a:r>
              <a:rPr lang="en-GB" sz="1800" dirty="0"/>
              <a:t>For our school.  May our school be a kind and gentle space that allows us to be ourselves.  May it be a place that celebrates all the wonderful ways we are different.  Lord hear us. </a:t>
            </a:r>
            <a:r>
              <a:rPr lang="en-GB" sz="1800" b="1" dirty="0"/>
              <a:t>Lord graciously hear us.</a:t>
            </a:r>
          </a:p>
          <a:p>
            <a:pPr marL="457200" indent="-457200">
              <a:buAutoNum type="arabicPeriod"/>
            </a:pPr>
            <a:r>
              <a:rPr lang="en-GB" sz="1800" dirty="0"/>
              <a:t>For our school.  May we always have the courage to reach out and be friends with people who might be feeling lonely.  We all need to feel loved and accepted.  Lord hear us. </a:t>
            </a:r>
            <a:r>
              <a:rPr lang="en-GB" sz="1800" b="1" dirty="0"/>
              <a:t>Lord graciously hear us.</a:t>
            </a:r>
          </a:p>
          <a:p>
            <a:pPr marL="457200" indent="-457200">
              <a:buAutoNum type="arabicPeriod"/>
            </a:pPr>
            <a:r>
              <a:rPr lang="en-GB" sz="1800" dirty="0"/>
              <a:t>For our teachers.  May God be with them this year in all that they do for us.  Lord hear us.  </a:t>
            </a:r>
            <a:r>
              <a:rPr lang="en-GB" sz="1800" b="1" dirty="0"/>
              <a:t>Lord graciously hear us.</a:t>
            </a:r>
          </a:p>
          <a:p>
            <a:pPr marL="457200" indent="-457200">
              <a:buAutoNum type="arabicPeriod"/>
            </a:pPr>
            <a:r>
              <a:rPr lang="en-IE" sz="1800" dirty="0"/>
              <a:t>For the prayers in our own hearts……… Lord hear us. </a:t>
            </a:r>
            <a:r>
              <a:rPr lang="en-IE" sz="1800" b="1" dirty="0"/>
              <a:t>Lord graciously hear us.</a:t>
            </a:r>
          </a:p>
          <a:p>
            <a:pPr marL="0" indent="0">
              <a:buNone/>
            </a:pPr>
            <a:r>
              <a:rPr lang="en-IE" sz="1800" b="1" dirty="0"/>
              <a:t>All:  Nano Nagle.  Pray for Us.</a:t>
            </a:r>
            <a:endParaRPr lang="en-IE" sz="1800" dirty="0"/>
          </a:p>
        </p:txBody>
      </p:sp>
    </p:spTree>
    <p:extLst>
      <p:ext uri="{BB962C8B-B14F-4D97-AF65-F5344CB8AC3E}">
        <p14:creationId xmlns:p14="http://schemas.microsoft.com/office/powerpoint/2010/main" val="9452219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20B69-363C-5390-6CAB-B0D2320F6B1B}"/>
              </a:ext>
            </a:extLst>
          </p:cNvPr>
          <p:cNvSpPr>
            <a:spLocks noGrp="1"/>
          </p:cNvSpPr>
          <p:nvPr>
            <p:ph type="title"/>
          </p:nvPr>
        </p:nvSpPr>
        <p:spPr/>
        <p:txBody>
          <a:bodyPr/>
          <a:lstStyle/>
          <a:p>
            <a:endParaRPr lang="en-IE"/>
          </a:p>
        </p:txBody>
      </p:sp>
      <p:pic>
        <p:nvPicPr>
          <p:cNvPr id="2050" name="Picture 2" descr="No photo description available.">
            <a:extLst>
              <a:ext uri="{FF2B5EF4-FFF2-40B4-BE49-F238E27FC236}">
                <a16:creationId xmlns:a16="http://schemas.microsoft.com/office/drawing/2014/main" id="{5C6C0B1D-1C84-FAA1-8EBC-5AA4AB7AC9D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27462" y="904876"/>
            <a:ext cx="7139901" cy="4022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3205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57B6D-A9DF-41B6-81BB-75F372C73AB8}"/>
              </a:ext>
            </a:extLst>
          </p:cNvPr>
          <p:cNvSpPr>
            <a:spLocks noGrp="1"/>
          </p:cNvSpPr>
          <p:nvPr>
            <p:ph type="ctrTitle"/>
          </p:nvPr>
        </p:nvSpPr>
        <p:spPr/>
        <p:txBody>
          <a:bodyPr>
            <a:noAutofit/>
          </a:bodyPr>
          <a:lstStyle/>
          <a:p>
            <a:r>
              <a:rPr lang="en-IE" sz="4800" dirty="0"/>
              <a:t>Opening Year Reflection</a:t>
            </a:r>
          </a:p>
        </p:txBody>
      </p:sp>
      <p:sp>
        <p:nvSpPr>
          <p:cNvPr id="4" name="Rectangle 3">
            <a:extLst>
              <a:ext uri="{FF2B5EF4-FFF2-40B4-BE49-F238E27FC236}">
                <a16:creationId xmlns:a16="http://schemas.microsoft.com/office/drawing/2014/main" id="{273D1638-8FA7-4BCD-B6C5-4DC7A0E44457}"/>
              </a:ext>
            </a:extLst>
          </p:cNvPr>
          <p:cNvSpPr/>
          <p:nvPr/>
        </p:nvSpPr>
        <p:spPr>
          <a:xfrm>
            <a:off x="1097280" y="1857956"/>
            <a:ext cx="2808312" cy="1368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IE" sz="1800" b="0" i="0" u="none" strike="noStrike" kern="1200" cap="none" spc="0" normalizeH="0" baseline="0" noProof="0" dirty="0">
                <a:ln>
                  <a:noFill/>
                </a:ln>
                <a:solidFill>
                  <a:prstClr val="white"/>
                </a:solidFill>
                <a:effectLst/>
                <a:uLnTx/>
                <a:uFillTx/>
                <a:latin typeface="Calibri" panose="020F0502020204030204"/>
                <a:ea typeface="+mn-ea"/>
                <a:cs typeface="+mn-cs"/>
              </a:rPr>
              <a:t>SCHOOL CREST HERE</a:t>
            </a:r>
          </a:p>
        </p:txBody>
      </p:sp>
      <p:pic>
        <p:nvPicPr>
          <p:cNvPr id="3" name="Picture 2" descr="A black background with text&#10;&#10;Description automatically generated">
            <a:extLst>
              <a:ext uri="{FF2B5EF4-FFF2-40B4-BE49-F238E27FC236}">
                <a16:creationId xmlns:a16="http://schemas.microsoft.com/office/drawing/2014/main" id="{376D7C1B-6308-DA0E-DDE4-D1D41072C4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958" y="5052590"/>
            <a:ext cx="3547507" cy="1354657"/>
          </a:xfrm>
          <a:prstGeom prst="rect">
            <a:avLst/>
          </a:prstGeom>
        </p:spPr>
      </p:pic>
    </p:spTree>
    <p:extLst>
      <p:ext uri="{BB962C8B-B14F-4D97-AF65-F5344CB8AC3E}">
        <p14:creationId xmlns:p14="http://schemas.microsoft.com/office/powerpoint/2010/main" val="1459291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BB6C8-A531-39B9-B884-C0874A98825D}"/>
              </a:ext>
            </a:extLst>
          </p:cNvPr>
          <p:cNvSpPr>
            <a:spLocks noGrp="1"/>
          </p:cNvSpPr>
          <p:nvPr>
            <p:ph type="title"/>
          </p:nvPr>
        </p:nvSpPr>
        <p:spPr/>
        <p:txBody>
          <a:bodyPr/>
          <a:lstStyle/>
          <a:p>
            <a:r>
              <a:rPr lang="en-GB" dirty="0"/>
              <a:t>Concluding hymn:</a:t>
            </a:r>
            <a:endParaRPr lang="en-IE" dirty="0"/>
          </a:p>
        </p:txBody>
      </p:sp>
      <p:sp>
        <p:nvSpPr>
          <p:cNvPr id="3" name="Content Placeholder 2">
            <a:extLst>
              <a:ext uri="{FF2B5EF4-FFF2-40B4-BE49-F238E27FC236}">
                <a16:creationId xmlns:a16="http://schemas.microsoft.com/office/drawing/2014/main" id="{01DB2527-B804-8F3C-0F73-453739783947}"/>
              </a:ext>
            </a:extLst>
          </p:cNvPr>
          <p:cNvSpPr>
            <a:spLocks noGrp="1"/>
          </p:cNvSpPr>
          <p:nvPr>
            <p:ph idx="1"/>
          </p:nvPr>
        </p:nvSpPr>
        <p:spPr/>
        <p:txBody>
          <a:bodyPr/>
          <a:lstStyle/>
          <a:p>
            <a:endParaRPr lang="en-IE"/>
          </a:p>
        </p:txBody>
      </p:sp>
    </p:spTree>
    <p:extLst>
      <p:ext uri="{BB962C8B-B14F-4D97-AF65-F5344CB8AC3E}">
        <p14:creationId xmlns:p14="http://schemas.microsoft.com/office/powerpoint/2010/main" val="42691665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8BCE1-8853-8713-4DAA-718FAC028612}"/>
              </a:ext>
            </a:extLst>
          </p:cNvPr>
          <p:cNvSpPr>
            <a:spLocks noGrp="1"/>
          </p:cNvSpPr>
          <p:nvPr>
            <p:ph type="title"/>
          </p:nvPr>
        </p:nvSpPr>
        <p:spPr/>
        <p:txBody>
          <a:bodyPr/>
          <a:lstStyle/>
          <a:p>
            <a:r>
              <a:rPr lang="en-GB" dirty="0"/>
              <a:t>Opening Hymn</a:t>
            </a:r>
            <a:endParaRPr lang="en-IE" dirty="0"/>
          </a:p>
        </p:txBody>
      </p:sp>
      <p:pic>
        <p:nvPicPr>
          <p:cNvPr id="4" name="Online Media 3" title="Look At The World by John Rutter -lyric video">
            <a:hlinkClick r:id="" action="ppaction://media"/>
            <a:extLst>
              <a:ext uri="{FF2B5EF4-FFF2-40B4-BE49-F238E27FC236}">
                <a16:creationId xmlns:a16="http://schemas.microsoft.com/office/drawing/2014/main" id="{93336CA1-297E-CB51-0B70-FCD0D791DC7E}"/>
              </a:ext>
            </a:extLst>
          </p:cNvPr>
          <p:cNvPicPr>
            <a:picLocks noGrp="1" noRot="1" noChangeAspect="1"/>
          </p:cNvPicPr>
          <p:nvPr>
            <p:ph idx="1"/>
            <a:videoFile r:link="rId1"/>
          </p:nvPr>
        </p:nvPicPr>
        <p:blipFill>
          <a:blip r:embed="rId4"/>
          <a:stretch>
            <a:fillRect/>
          </a:stretch>
        </p:blipFill>
        <p:spPr>
          <a:xfrm>
            <a:off x="1280885" y="1672092"/>
            <a:ext cx="7119938" cy="4022725"/>
          </a:xfrm>
          <a:prstGeom prst="rect">
            <a:avLst/>
          </a:prstGeom>
        </p:spPr>
      </p:pic>
    </p:spTree>
    <p:extLst>
      <p:ext uri="{BB962C8B-B14F-4D97-AF65-F5344CB8AC3E}">
        <p14:creationId xmlns:p14="http://schemas.microsoft.com/office/powerpoint/2010/main" val="3098276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3"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4"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5" name="Isosceles Triangle 34">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6"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7"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8"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9" name="Isosceles Triangle 38">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40" name="Isosceles Triangle 39">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pic>
        <p:nvPicPr>
          <p:cNvPr id="5" name="Content Placeholder 4" descr="A lit candle and a white flower">
            <a:extLst>
              <a:ext uri="{FF2B5EF4-FFF2-40B4-BE49-F238E27FC236}">
                <a16:creationId xmlns:a16="http://schemas.microsoft.com/office/drawing/2014/main" id="{4123BBD8-6459-474B-8129-E2B27508C341}"/>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13559" b="2171"/>
          <a:stretch/>
        </p:blipFill>
        <p:spPr>
          <a:xfrm>
            <a:off x="20" y="10"/>
            <a:ext cx="12191980" cy="6857990"/>
          </a:xfrm>
          <a:prstGeom prst="rect">
            <a:avLst/>
          </a:prstGeom>
        </p:spPr>
      </p:pic>
    </p:spTree>
    <p:extLst>
      <p:ext uri="{BB962C8B-B14F-4D97-AF65-F5344CB8AC3E}">
        <p14:creationId xmlns:p14="http://schemas.microsoft.com/office/powerpoint/2010/main" val="2039110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3"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4" name="Isosceles Triangle 13">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5"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6"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7"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8" name="Isosceles Triangle 17">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9" name="Isosceles Triangle 18">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pic>
        <p:nvPicPr>
          <p:cNvPr id="4" name="Content Placeholder 3">
            <a:extLst>
              <a:ext uri="{FF2B5EF4-FFF2-40B4-BE49-F238E27FC236}">
                <a16:creationId xmlns:a16="http://schemas.microsoft.com/office/drawing/2014/main" id="{347E7B35-488A-2AC6-7EB6-C26F22483ADD}"/>
              </a:ext>
            </a:extLst>
          </p:cNvPr>
          <p:cNvPicPr>
            <a:picLocks noGrp="1" noChangeAspect="1"/>
          </p:cNvPicPr>
          <p:nvPr>
            <p:ph idx="1"/>
          </p:nvPr>
        </p:nvPicPr>
        <p:blipFill>
          <a:blip r:embed="rId3"/>
          <a:srcRect b="15730"/>
          <a:stretch/>
        </p:blipFill>
        <p:spPr>
          <a:xfrm>
            <a:off x="20" y="10"/>
            <a:ext cx="12191980" cy="6857990"/>
          </a:xfrm>
          <a:prstGeom prst="rect">
            <a:avLst/>
          </a:prstGeom>
        </p:spPr>
      </p:pic>
      <p:sp>
        <p:nvSpPr>
          <p:cNvPr id="21" name="Freeform: Shape 20">
            <a:extLst>
              <a:ext uri="{FF2B5EF4-FFF2-40B4-BE49-F238E27FC236}">
                <a16:creationId xmlns:a16="http://schemas.microsoft.com/office/drawing/2014/main" id="{85C2136B-77EC-41E9-BDB6-58A4AE1429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33800"/>
            <a:ext cx="762000" cy="3124200"/>
          </a:xfrm>
          <a:custGeom>
            <a:avLst/>
            <a:gdLst>
              <a:gd name="connsiteX0" fmla="*/ 0 w 762000"/>
              <a:gd name="connsiteY0" fmla="*/ 0 h 3124200"/>
              <a:gd name="connsiteX1" fmla="*/ 762000 w 762000"/>
              <a:gd name="connsiteY1" fmla="*/ 3124200 h 3124200"/>
              <a:gd name="connsiteX2" fmla="*/ 0 w 762000"/>
              <a:gd name="connsiteY2" fmla="*/ 3124200 h 3124200"/>
            </a:gdLst>
            <a:ahLst/>
            <a:cxnLst>
              <a:cxn ang="0">
                <a:pos x="connsiteX0" y="connsiteY0"/>
              </a:cxn>
              <a:cxn ang="0">
                <a:pos x="connsiteX1" y="connsiteY1"/>
              </a:cxn>
              <a:cxn ang="0">
                <a:pos x="connsiteX2" y="connsiteY2"/>
              </a:cxn>
            </a:cxnLst>
            <a:rect l="l" t="t" r="r" b="b"/>
            <a:pathLst>
              <a:path w="762000" h="3124200">
                <a:moveTo>
                  <a:pt x="0" y="0"/>
                </a:moveTo>
                <a:lnTo>
                  <a:pt x="762000" y="3124200"/>
                </a:lnTo>
                <a:lnTo>
                  <a:pt x="0" y="31242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23" name="Straight Connector 22">
            <a:extLst>
              <a:ext uri="{FF2B5EF4-FFF2-40B4-BE49-F238E27FC236}">
                <a16:creationId xmlns:a16="http://schemas.microsoft.com/office/drawing/2014/main" id="{E55891F3-A5E2-4418-8950-25FA2B7312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9274002" y="4502552"/>
            <a:ext cx="2917998" cy="23554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B1FCEB1-A7E1-417C-A7EF-AA30D5A0859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3500" y="-16625"/>
            <a:ext cx="2667482" cy="68746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Shape 26">
            <a:extLst>
              <a:ext uri="{FF2B5EF4-FFF2-40B4-BE49-F238E27FC236}">
                <a16:creationId xmlns:a16="http://schemas.microsoft.com/office/drawing/2014/main" id="{7FBCF2A6-1F18-4B68-B5D2-5B763ED41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2923" y="-16625"/>
            <a:ext cx="1269077" cy="6874625"/>
          </a:xfrm>
          <a:custGeom>
            <a:avLst/>
            <a:gdLst>
              <a:gd name="connsiteX0" fmla="*/ 714894 w 1269077"/>
              <a:gd name="connsiteY0" fmla="*/ 0 h 6874625"/>
              <a:gd name="connsiteX1" fmla="*/ 1269077 w 1269077"/>
              <a:gd name="connsiteY1" fmla="*/ 16625 h 6874625"/>
              <a:gd name="connsiteX2" fmla="*/ 1269077 w 1269077"/>
              <a:gd name="connsiteY2" fmla="*/ 6874625 h 6874625"/>
              <a:gd name="connsiteX3" fmla="*/ 0 w 1269077"/>
              <a:gd name="connsiteY3" fmla="*/ 6874625 h 6874625"/>
            </a:gdLst>
            <a:ahLst/>
            <a:cxnLst>
              <a:cxn ang="0">
                <a:pos x="connsiteX0" y="connsiteY0"/>
              </a:cxn>
              <a:cxn ang="0">
                <a:pos x="connsiteX1" y="connsiteY1"/>
              </a:cxn>
              <a:cxn ang="0">
                <a:pos x="connsiteX2" y="connsiteY2"/>
              </a:cxn>
              <a:cxn ang="0">
                <a:pos x="connsiteX3" y="connsiteY3"/>
              </a:cxn>
            </a:cxnLst>
            <a:rect l="l" t="t" r="r" b="b"/>
            <a:pathLst>
              <a:path w="1269077" h="6874625">
                <a:moveTo>
                  <a:pt x="714894" y="0"/>
                </a:moveTo>
                <a:lnTo>
                  <a:pt x="1269077" y="16625"/>
                </a:lnTo>
                <a:lnTo>
                  <a:pt x="1269077" y="6874625"/>
                </a:lnTo>
                <a:lnTo>
                  <a:pt x="0" y="6874625"/>
                </a:lnTo>
                <a:close/>
              </a:path>
            </a:pathLst>
          </a:custGeom>
          <a:solidFill>
            <a:schemeClr val="accent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Shape 28">
            <a:extLst>
              <a:ext uri="{FF2B5EF4-FFF2-40B4-BE49-F238E27FC236}">
                <a16:creationId xmlns:a16="http://schemas.microsoft.com/office/drawing/2014/main" id="{FF3A27FB-A693-4A75-951E-0C77CD98F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374" y="-16624"/>
            <a:ext cx="1983626" cy="6874625"/>
          </a:xfrm>
          <a:custGeom>
            <a:avLst/>
            <a:gdLst>
              <a:gd name="connsiteX0" fmla="*/ 0 w 1983626"/>
              <a:gd name="connsiteY0" fmla="*/ 0 h 6874625"/>
              <a:gd name="connsiteX1" fmla="*/ 1983626 w 1983626"/>
              <a:gd name="connsiteY1" fmla="*/ 0 h 6874625"/>
              <a:gd name="connsiteX2" fmla="*/ 1983626 w 1983626"/>
              <a:gd name="connsiteY2" fmla="*/ 6874625 h 6874625"/>
              <a:gd name="connsiteX3" fmla="*/ 1522181 w 1983626"/>
              <a:gd name="connsiteY3" fmla="*/ 6874625 h 6874625"/>
            </a:gdLst>
            <a:ahLst/>
            <a:cxnLst>
              <a:cxn ang="0">
                <a:pos x="connsiteX0" y="connsiteY0"/>
              </a:cxn>
              <a:cxn ang="0">
                <a:pos x="connsiteX1" y="connsiteY1"/>
              </a:cxn>
              <a:cxn ang="0">
                <a:pos x="connsiteX2" y="connsiteY2"/>
              </a:cxn>
              <a:cxn ang="0">
                <a:pos x="connsiteX3" y="connsiteY3"/>
              </a:cxn>
            </a:cxnLst>
            <a:rect l="l" t="t" r="r" b="b"/>
            <a:pathLst>
              <a:path w="1983626" h="6874625">
                <a:moveTo>
                  <a:pt x="0" y="0"/>
                </a:moveTo>
                <a:lnTo>
                  <a:pt x="1983626" y="0"/>
                </a:lnTo>
                <a:lnTo>
                  <a:pt x="1983626" y="6874625"/>
                </a:lnTo>
                <a:lnTo>
                  <a:pt x="1522181" y="6874625"/>
                </a:lnTo>
                <a:close/>
              </a:path>
            </a:pathLst>
          </a:custGeom>
          <a:solidFill>
            <a:schemeClr val="accent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8230038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80FD4-EBE4-0570-C191-7ED6976C733B}"/>
              </a:ext>
            </a:extLst>
          </p:cNvPr>
          <p:cNvSpPr>
            <a:spLocks noGrp="1"/>
          </p:cNvSpPr>
          <p:nvPr>
            <p:ph type="title"/>
          </p:nvPr>
        </p:nvSpPr>
        <p:spPr/>
        <p:txBody>
          <a:bodyPr>
            <a:normAutofit/>
          </a:bodyPr>
          <a:lstStyle/>
          <a:p>
            <a:r>
              <a:rPr lang="en-GB" sz="3200" dirty="0"/>
              <a:t>A reading from the first letter of St Paul to the Corinthians</a:t>
            </a:r>
            <a:endParaRPr lang="en-IE" sz="3200" dirty="0"/>
          </a:p>
        </p:txBody>
      </p:sp>
      <p:sp>
        <p:nvSpPr>
          <p:cNvPr id="3" name="Content Placeholder 2">
            <a:extLst>
              <a:ext uri="{FF2B5EF4-FFF2-40B4-BE49-F238E27FC236}">
                <a16:creationId xmlns:a16="http://schemas.microsoft.com/office/drawing/2014/main" id="{9FF105E5-3A94-2C3A-B82A-E2BEE19804BB}"/>
              </a:ext>
            </a:extLst>
          </p:cNvPr>
          <p:cNvSpPr>
            <a:spLocks noGrp="1"/>
          </p:cNvSpPr>
          <p:nvPr>
            <p:ph idx="1"/>
          </p:nvPr>
        </p:nvSpPr>
        <p:spPr>
          <a:xfrm>
            <a:off x="677334" y="1691641"/>
            <a:ext cx="9186756" cy="4349722"/>
          </a:xfrm>
        </p:spPr>
        <p:txBody>
          <a:bodyPr>
            <a:normAutofit/>
          </a:bodyPr>
          <a:lstStyle/>
          <a:p>
            <a:endParaRPr lang="en-GB"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dirty="0">
                <a:latin typeface="Calibri" panose="020F0502020204030204" pitchFamily="34" charset="0"/>
                <a:ea typeface="Calibri" panose="020F0502020204030204" pitchFamily="34" charset="0"/>
                <a:cs typeface="Calibri" panose="020F0502020204030204" pitchFamily="34" charset="0"/>
              </a:rPr>
              <a:t>There are different kinds of gifts; but they are all from the same Spirit. There are different ways to serve; but all these ways are from the same Lord. And there are different ways that God works in people; but all these ways are from the same God. God works in us all in everything we do. Something from the Spirit can be seen in each person, to help everyone. The Spirit gives one person the ability to speak with wisdom. And the same Spirit gives another the ability to speak with knowledge. The same Spirit gives faith to one person. And that one Spirit gives another gifts of healing. The Spirit gives to another person the power to do miracles, to another the ability to prophesy. And he gives to another the ability to know the difference between good and evil spirits. The Spirit gives one person the ability to speak in different kinds of languages and to another the ability to interpret those languages. One Spirit, the same Spirit, does all these things. The Spirit decides what to give each person.</a:t>
            </a:r>
          </a:p>
          <a:p>
            <a:pPr marL="0" indent="0">
              <a:buNone/>
            </a:pPr>
            <a:r>
              <a:rPr lang="en-IE" dirty="0">
                <a:latin typeface="Calibri" panose="020F0502020204030204" pitchFamily="34" charset="0"/>
                <a:ea typeface="Calibri" panose="020F0502020204030204" pitchFamily="34" charset="0"/>
                <a:cs typeface="Calibri" panose="020F0502020204030204" pitchFamily="34" charset="0"/>
              </a:rPr>
              <a:t>The Word of the Lord.</a:t>
            </a:r>
          </a:p>
          <a:p>
            <a:pPr marL="0" indent="0">
              <a:buNone/>
            </a:pPr>
            <a:r>
              <a:rPr lang="en-IE" b="1" dirty="0">
                <a:latin typeface="Calibri" panose="020F0502020204030204" pitchFamily="34" charset="0"/>
                <a:ea typeface="Calibri" panose="020F0502020204030204" pitchFamily="34" charset="0"/>
                <a:cs typeface="Calibri" panose="020F0502020204030204" pitchFamily="34" charset="0"/>
              </a:rPr>
              <a:t>Thanks be to God.</a:t>
            </a:r>
            <a:endParaRPr lang="en-GB" b="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36936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953DA-40A3-3662-220D-12F4B0824926}"/>
              </a:ext>
            </a:extLst>
          </p:cNvPr>
          <p:cNvSpPr>
            <a:spLocks noGrp="1"/>
          </p:cNvSpPr>
          <p:nvPr>
            <p:ph type="title"/>
          </p:nvPr>
        </p:nvSpPr>
        <p:spPr/>
        <p:txBody>
          <a:bodyPr/>
          <a:lstStyle/>
          <a:p>
            <a:r>
              <a:rPr lang="en-GB" dirty="0"/>
              <a:t>We present some symbols now:</a:t>
            </a:r>
            <a:endParaRPr lang="en-IE" dirty="0"/>
          </a:p>
        </p:txBody>
      </p:sp>
      <p:sp>
        <p:nvSpPr>
          <p:cNvPr id="3" name="Content Placeholder 2">
            <a:extLst>
              <a:ext uri="{FF2B5EF4-FFF2-40B4-BE49-F238E27FC236}">
                <a16:creationId xmlns:a16="http://schemas.microsoft.com/office/drawing/2014/main" id="{45517BA5-F2A6-06BC-E119-7A95E7926513}"/>
              </a:ext>
            </a:extLst>
          </p:cNvPr>
          <p:cNvSpPr>
            <a:spLocks noGrp="1"/>
          </p:cNvSpPr>
          <p:nvPr>
            <p:ph idx="1"/>
          </p:nvPr>
        </p:nvSpPr>
        <p:spPr/>
        <p:txBody>
          <a:bodyPr/>
          <a:lstStyle/>
          <a:p>
            <a:endParaRPr lang="en-IE"/>
          </a:p>
        </p:txBody>
      </p:sp>
    </p:spTree>
    <p:extLst>
      <p:ext uri="{BB962C8B-B14F-4D97-AF65-F5344CB8AC3E}">
        <p14:creationId xmlns:p14="http://schemas.microsoft.com/office/powerpoint/2010/main" val="22584006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0B459-90B7-5CDD-C74A-2DBC327BB181}"/>
              </a:ext>
            </a:extLst>
          </p:cNvPr>
          <p:cNvSpPr>
            <a:spLocks noGrp="1"/>
          </p:cNvSpPr>
          <p:nvPr>
            <p:ph type="title"/>
          </p:nvPr>
        </p:nvSpPr>
        <p:spPr/>
        <p:txBody>
          <a:bodyPr>
            <a:normAutofit/>
          </a:bodyPr>
          <a:lstStyle/>
          <a:p>
            <a:r>
              <a:rPr lang="en-GB" sz="2800" dirty="0"/>
              <a:t>What nature teaches us about diversity (aka everyone being different)</a:t>
            </a:r>
            <a:endParaRPr lang="en-IE" sz="2800" dirty="0"/>
          </a:p>
        </p:txBody>
      </p:sp>
      <p:pic>
        <p:nvPicPr>
          <p:cNvPr id="4" name="Online Media 3" title="What Is Biodiversity? 🌎 The Solutioneers: Riley's Vlog ⚡ Shaftesbury Kids">
            <a:hlinkClick r:id="" action="ppaction://media"/>
            <a:extLst>
              <a:ext uri="{FF2B5EF4-FFF2-40B4-BE49-F238E27FC236}">
                <a16:creationId xmlns:a16="http://schemas.microsoft.com/office/drawing/2014/main" id="{7DBCB357-F985-C6A6-CB7F-89C8B7D85E70}"/>
              </a:ext>
            </a:extLst>
          </p:cNvPr>
          <p:cNvPicPr>
            <a:picLocks noGrp="1" noRot="1" noChangeAspect="1"/>
          </p:cNvPicPr>
          <p:nvPr>
            <p:ph idx="1"/>
            <a:videoFile r:link="rId1"/>
          </p:nvPr>
        </p:nvPicPr>
        <p:blipFill>
          <a:blip r:embed="rId4"/>
          <a:stretch>
            <a:fillRect/>
          </a:stretch>
        </p:blipFill>
        <p:spPr>
          <a:xfrm>
            <a:off x="1415699" y="1834833"/>
            <a:ext cx="7119938" cy="4022725"/>
          </a:xfrm>
          <a:prstGeom prst="rect">
            <a:avLst/>
          </a:prstGeom>
        </p:spPr>
      </p:pic>
    </p:spTree>
    <p:extLst>
      <p:ext uri="{BB962C8B-B14F-4D97-AF65-F5344CB8AC3E}">
        <p14:creationId xmlns:p14="http://schemas.microsoft.com/office/powerpoint/2010/main" val="305409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3EEF8-2B28-9693-D043-E62E20DA1900}"/>
              </a:ext>
            </a:extLst>
          </p:cNvPr>
          <p:cNvSpPr>
            <a:spLocks noGrp="1"/>
          </p:cNvSpPr>
          <p:nvPr>
            <p:ph type="title"/>
          </p:nvPr>
        </p:nvSpPr>
        <p:spPr/>
        <p:txBody>
          <a:bodyPr/>
          <a:lstStyle/>
          <a:p>
            <a:r>
              <a:rPr lang="en-GB" dirty="0"/>
              <a:t>One of the smallest creatures</a:t>
            </a:r>
            <a:endParaRPr lang="en-IE" dirty="0"/>
          </a:p>
        </p:txBody>
      </p:sp>
      <p:pic>
        <p:nvPicPr>
          <p:cNvPr id="6" name="Picture 5">
            <a:extLst>
              <a:ext uri="{FF2B5EF4-FFF2-40B4-BE49-F238E27FC236}">
                <a16:creationId xmlns:a16="http://schemas.microsoft.com/office/drawing/2014/main" id="{94D24F0D-E99B-5961-8A12-106A881FCA01}"/>
              </a:ext>
            </a:extLst>
          </p:cNvPr>
          <p:cNvPicPr>
            <a:picLocks noChangeAspect="1"/>
          </p:cNvPicPr>
          <p:nvPr/>
        </p:nvPicPr>
        <p:blipFill>
          <a:blip r:embed="rId3"/>
          <a:stretch>
            <a:fillRect/>
          </a:stretch>
        </p:blipFill>
        <p:spPr>
          <a:xfrm>
            <a:off x="1341783" y="1503364"/>
            <a:ext cx="6670771" cy="4419291"/>
          </a:xfrm>
          <a:prstGeom prst="rect">
            <a:avLst/>
          </a:prstGeom>
        </p:spPr>
      </p:pic>
    </p:spTree>
    <p:extLst>
      <p:ext uri="{BB962C8B-B14F-4D97-AF65-F5344CB8AC3E}">
        <p14:creationId xmlns:p14="http://schemas.microsoft.com/office/powerpoint/2010/main" val="3264918878"/>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Facet</Template>
  <TotalTime>12</TotalTime>
  <Words>2330</Words>
  <Application>Microsoft Office PowerPoint</Application>
  <PresentationFormat>Widescreen</PresentationFormat>
  <Paragraphs>184</Paragraphs>
  <Slides>20</Slides>
  <Notes>20</Notes>
  <HiddenSlides>0</HiddenSlides>
  <MMClips>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Aptos</vt:lpstr>
      <vt:lpstr>Arial</vt:lpstr>
      <vt:lpstr>Calibri</vt:lpstr>
      <vt:lpstr>Trebuchet MS</vt:lpstr>
      <vt:lpstr>Wingdings 3</vt:lpstr>
      <vt:lpstr>Facet</vt:lpstr>
      <vt:lpstr>PowerPoint Presentation</vt:lpstr>
      <vt:lpstr>Opening Year Reflection</vt:lpstr>
      <vt:lpstr>Opening Hymn</vt:lpstr>
      <vt:lpstr>PowerPoint Presentation</vt:lpstr>
      <vt:lpstr>PowerPoint Presentation</vt:lpstr>
      <vt:lpstr>A reading from the first letter of St Paul to the Corinthians</vt:lpstr>
      <vt:lpstr>We present some symbols now:</vt:lpstr>
      <vt:lpstr>What nature teaches us about diversity (aka everyone being different)</vt:lpstr>
      <vt:lpstr>One of the smallest creatures</vt:lpstr>
      <vt:lpstr>And compare our gecko to a whale!!</vt:lpstr>
      <vt:lpstr>PowerPoint Presentation</vt:lpstr>
      <vt:lpstr>So is it okay for us as humans to be different?</vt:lpstr>
      <vt:lpstr>We are all unique</vt:lpstr>
      <vt:lpstr>10 ways we celebrate difference in (school name)</vt:lpstr>
      <vt:lpstr>And number 1:  Love one another</vt:lpstr>
      <vt:lpstr>PowerPoint Presentation</vt:lpstr>
      <vt:lpstr>PowerPoint Presentation</vt:lpstr>
      <vt:lpstr>And so together, we pray: </vt:lpstr>
      <vt:lpstr>PowerPoint Presentation</vt:lpstr>
      <vt:lpstr>Concluding hymn: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Jane Mellett</dc:creator>
  <cp:lastModifiedBy>Jane Mellett</cp:lastModifiedBy>
  <cp:revision>3</cp:revision>
  <dcterms:created xsi:type="dcterms:W3CDTF">2024-08-22T10:44:21Z</dcterms:created>
  <dcterms:modified xsi:type="dcterms:W3CDTF">2024-08-30T13:18:56Z</dcterms:modified>
</cp:coreProperties>
</file>