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530" r:id="rId2"/>
    <p:sldId id="472" r:id="rId3"/>
    <p:sldId id="508" r:id="rId4"/>
    <p:sldId id="532" r:id="rId5"/>
    <p:sldId id="563" r:id="rId6"/>
    <p:sldId id="564" r:id="rId7"/>
    <p:sldId id="543" r:id="rId8"/>
    <p:sldId id="556" r:id="rId9"/>
    <p:sldId id="557" r:id="rId10"/>
    <p:sldId id="565" r:id="rId11"/>
    <p:sldId id="558" r:id="rId12"/>
    <p:sldId id="559" r:id="rId13"/>
    <p:sldId id="560" r:id="rId14"/>
    <p:sldId id="536" r:id="rId15"/>
    <p:sldId id="562" r:id="rId16"/>
    <p:sldId id="561" r:id="rId17"/>
    <p:sldId id="566" r:id="rId18"/>
    <p:sldId id="520" r:id="rId19"/>
    <p:sldId id="54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752" autoAdjust="0"/>
  </p:normalViewPr>
  <p:slideViewPr>
    <p:cSldViewPr snapToGrid="0">
      <p:cViewPr varScale="1">
        <p:scale>
          <a:sx n="55" d="100"/>
          <a:sy n="55" d="100"/>
        </p:scale>
        <p:origin x="37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C4B71-0961-4749-A08A-100EC9B04C74}"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90F00-B06D-46EF-AF6C-9E7AFE998019}" type="slidenum">
              <a:rPr lang="en-IE" smtClean="0"/>
              <a:t>‹#›</a:t>
            </a:fld>
            <a:endParaRPr lang="en-IE"/>
          </a:p>
        </p:txBody>
      </p:sp>
    </p:spTree>
    <p:extLst>
      <p:ext uri="{BB962C8B-B14F-4D97-AF65-F5344CB8AC3E}">
        <p14:creationId xmlns:p14="http://schemas.microsoft.com/office/powerpoint/2010/main" val="212091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indent="0">
              <a:buNone/>
            </a:pPr>
            <a:r>
              <a:rPr lang="en-IE" sz="1200" dirty="0"/>
              <a:t>This short reflection will take about 30 minutes.   It might sit well within a larger assembly or meeting with the Year Group.  </a:t>
            </a:r>
          </a:p>
          <a:p>
            <a:pPr marL="0" indent="0">
              <a:buNone/>
            </a:pPr>
            <a:endParaRPr lang="en-IE" sz="1200" dirty="0"/>
          </a:p>
          <a:p>
            <a:pPr marL="0" indent="0">
              <a:buNone/>
            </a:pPr>
            <a:r>
              <a:rPr lang="en-GB" sz="1200" dirty="0"/>
              <a:t>This year’s Season of Creation resources combine two core Christian ideas and encourage students and colleagues ‘to hope </a:t>
            </a:r>
            <a:r>
              <a:rPr lang="en-GB" sz="1200" b="1" i="1" u="sng" dirty="0"/>
              <a:t>and </a:t>
            </a:r>
            <a:r>
              <a:rPr lang="en-GB" sz="1200" dirty="0"/>
              <a:t>to act.’ This is what leadership in a faith looks like whether you’re in a senior leadership role in the school or whether you’re in first year, TY, or sixth year.   Obviously, sixth years have a particular role in terms of leadership in schools.</a:t>
            </a:r>
          </a:p>
          <a:p>
            <a:pPr marL="0" indent="0">
              <a:buNone/>
            </a:pPr>
            <a:endParaRPr lang="en-GB" sz="1200" dirty="0"/>
          </a:p>
          <a:p>
            <a:pPr marL="0" indent="0">
              <a:buNone/>
            </a:pPr>
            <a:r>
              <a:rPr lang="en-GB" sz="1200" dirty="0"/>
              <a:t>Our hopes and our prayers as Catholic schools always have a practical end; prayer can’t just be to console or to comfort ourselves.  Prayer always challenges us to action and perhaps the area we most need to be challenged at the moment in our world is in terms of our responsibility to care for our common home.</a:t>
            </a:r>
          </a:p>
          <a:p>
            <a:pPr marL="0" indent="0">
              <a:buNone/>
            </a:pPr>
            <a:endParaRPr lang="en-GB" sz="1200" dirty="0"/>
          </a:p>
          <a:p>
            <a:pPr marL="0" indent="0">
              <a:buNone/>
            </a:pPr>
            <a:r>
              <a:rPr lang="en-GB" sz="1200" dirty="0"/>
              <a:t>Specifically, the resource for 6</a:t>
            </a:r>
            <a:r>
              <a:rPr lang="en-GB" sz="1200" baseline="30000" dirty="0"/>
              <a:t>th</a:t>
            </a:r>
            <a:r>
              <a:rPr lang="en-GB" sz="1200" dirty="0"/>
              <a:t> years provides a space for students to reflect, in a mature way, on the key Christian virtue of hope. Sixth year is often very challenging for students as they deal not only with questions about their future but also the reality of the Leaving Certificate.   When any challenge is being faced, feeling overwhelmed is understandable and this resource provides a space to name that in the context of the Christian virtue of hope.  Resilience is a term often used in modern educational circles.  In Catholic schools, resilience is built on a deep sense of knowing God is Love and knowing that you are part of a community that loves and supports you.   It is from there, a place of faith, that hope arises in the human heart.</a:t>
            </a:r>
          </a:p>
          <a:p>
            <a:pPr marL="0" indent="0">
              <a:buNone/>
            </a:pPr>
            <a:endParaRPr lang="en-GB" sz="1200" dirty="0"/>
          </a:p>
          <a:p>
            <a:pPr marL="0" indent="0">
              <a:buNone/>
            </a:pPr>
            <a:r>
              <a:rPr lang="en-GB" sz="1200" dirty="0"/>
              <a:t>‘To Hope and to Act with Creation’ is the theme of the Season of Creation and this resource, along with all of the other resources for the other year groups, draws on </a:t>
            </a:r>
            <a:r>
              <a:rPr lang="en-GB" sz="1200" b="1" i="1" u="sng" dirty="0"/>
              <a:t>some </a:t>
            </a:r>
            <a:r>
              <a:rPr lang="en-GB" sz="1200" dirty="0"/>
              <a:t>of the material and key ideas from Season of Creation.   Season of Creation begins on September 1, World Day of Prayer for the Care of Creation, and ends on October 4, the feast of St. Francis of Assisi, the patron saint of ecology beloved by many Christian denominations.  Season of Creation is an ecumenical and global prayer moment supported by Irish religious sisters, priests and brothers along with a growing number of lay movements and organisations.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also worth considering, if you wish, ways of linking to your founding Congregation’s ongoing story as many religious congregations are prioritising the challenge of climate change in their work particularly, in terms of their work in the developing world.  This can be done by adding short videos from Congregation websites or a story about a sister/priest and the work they do in this area.</a:t>
            </a:r>
          </a:p>
          <a:p>
            <a:pPr marL="0" indent="0">
              <a:buNone/>
            </a:pPr>
            <a:endParaRPr lang="en-GB" sz="1200" dirty="0"/>
          </a:p>
          <a:p>
            <a:pPr marL="0" indent="0">
              <a:buNone/>
            </a:pPr>
            <a:r>
              <a:rPr lang="en-GB" sz="1200" dirty="0"/>
              <a:t>The link between hope, resilience and Season of Creation is made in terms of examples from nature that demonstrate nature’s power to survive and thrive.  We have much we can learn from the natural world around us.</a:t>
            </a:r>
          </a:p>
          <a:p>
            <a:pPr marL="0" indent="0">
              <a:buNone/>
            </a:pPr>
            <a:endParaRPr lang="en-GB" sz="1200" dirty="0"/>
          </a:p>
          <a:p>
            <a:pPr marL="0" indent="0">
              <a:buNone/>
            </a:pPr>
            <a:r>
              <a:rPr lang="en-GB" sz="1200" dirty="0"/>
              <a:t>Using the hashtag </a:t>
            </a:r>
            <a:r>
              <a:rPr lang="en-GB" sz="1200" b="1" i="1" u="none" dirty="0"/>
              <a:t>#SeasonofCreation</a:t>
            </a:r>
            <a:r>
              <a:rPr lang="en-GB" sz="1200" dirty="0"/>
              <a:t> linking to all the Christian denominations represented in your school and local community would be a great way to further build links within your local community among Christians of different denominations.</a:t>
            </a:r>
          </a:p>
          <a:p>
            <a:pPr marL="0" indent="0">
              <a:buNone/>
            </a:pPr>
            <a:endParaRPr lang="en-GB" sz="1200" dirty="0"/>
          </a:p>
          <a:p>
            <a:pPr marL="0" indent="0">
              <a:buNone/>
            </a:pPr>
            <a:r>
              <a:rPr lang="en-GB" sz="1200" dirty="0"/>
              <a:t>For sixth year students, the service is broken up into three parts.   The first part gives students a space to reflect on hope and where there hope comes from.  It comes from a sense of self belief, a sense that others belief in them and, for believers, a deep trust that God is with them.  The second part invites them to consider ways they might further grow in this sense of hope during the challenges of the year ahead.  Unlike the resources of the other years, there is arguably less emphasis on action for others and for creation, simply because for many 6</a:t>
            </a:r>
            <a:r>
              <a:rPr lang="en-GB" sz="1200" baseline="30000" dirty="0"/>
              <a:t>th</a:t>
            </a:r>
            <a:r>
              <a:rPr lang="en-GB" sz="1200" dirty="0"/>
              <a:t> years they themselves feel like they’re in survival mode.  However, at the same time, helping others is deeply empowering and reminds students that their needs are not necessarily always at the centre of everything.  </a:t>
            </a:r>
          </a:p>
          <a:p>
            <a:pPr marL="0" indent="0">
              <a:buNone/>
            </a:pPr>
            <a:endParaRPr lang="en-GB" sz="1200" dirty="0"/>
          </a:p>
          <a:p>
            <a:pPr marL="0" indent="0">
              <a:buNone/>
            </a:pPr>
            <a:r>
              <a:rPr lang="en-GB" sz="1200" dirty="0"/>
              <a:t>If your schools opening year prayer services fall outside these Season of Creation dates, the resource can still be used. You and your RE team will know best how to further adapt these resources for your own context. </a:t>
            </a:r>
          </a:p>
          <a:p>
            <a:pPr marL="0" indent="0">
              <a:buNone/>
            </a:pPr>
            <a:endParaRPr lang="en-GB" sz="1200" dirty="0"/>
          </a:p>
          <a:p>
            <a:pPr marL="0" indent="0">
              <a:buNone/>
            </a:pPr>
            <a:r>
              <a:rPr lang="en-GB" sz="1200" dirty="0"/>
              <a:t>Given challenges around attention space for increasing numbers of young – and not so young – people, all videos used in these resources are quite short.  You can if you wish say this to your gathered group when you’re about to play a video.  It can help with keeping their attention. </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these resources prove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https://www.youtube.com/watch?v=xjckW5PGNuw</a:t>
            </a:r>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131247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0" dirty="0"/>
              <a:t>Principal:</a:t>
            </a:r>
            <a:r>
              <a:rPr lang="en-IE" b="0" i="0" dirty="0"/>
              <a:t>.  We take some time now to look at what faith in one another looks like for this year group.</a:t>
            </a:r>
            <a:endParaRPr lang="en-IE" b="1" i="0" dirty="0"/>
          </a:p>
          <a:p>
            <a:endParaRPr lang="en-IE" i="1" dirty="0"/>
          </a:p>
          <a:p>
            <a:r>
              <a:rPr lang="en-IE" i="1" dirty="0"/>
              <a:t>Note for principal:  you might add here images of the sixth years from over the years in terms of how they’ve helped one another and the wider school community, ways they’ve supported one another, ways they’ve gotten involved in school life.  </a:t>
            </a:r>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336265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b="0" dirty="0"/>
              <a:t>This song summarises our belief in you, our belief that no matter what you may struggle with or may face, you are more than enough.  </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231270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b="0" dirty="0"/>
              <a:t>we invite (reader’s name) to read this beautiful reflection called </a:t>
            </a:r>
            <a:r>
              <a:rPr lang="en-IE" b="0" i="1" dirty="0"/>
              <a:t>Our Deepest Fear.  </a:t>
            </a:r>
            <a:r>
              <a:rPr lang="en-IE" b="0" i="0" dirty="0"/>
              <a:t>This reflection speaks very powerfully to this message of hope; to our belief in you.</a:t>
            </a:r>
          </a:p>
          <a:p>
            <a:endParaRPr lang="en-IE" b="0" i="0" dirty="0"/>
          </a:p>
          <a:p>
            <a:r>
              <a:rPr lang="en-IE" b="0" i="1" dirty="0"/>
              <a:t>Note for principal:  if you want to give a parting prayer card to 6</a:t>
            </a:r>
            <a:r>
              <a:rPr lang="en-IE" b="0" i="1" baseline="30000" dirty="0"/>
              <a:t>th</a:t>
            </a:r>
            <a:r>
              <a:rPr lang="en-IE" b="0" i="1" dirty="0"/>
              <a:t> students, you could share this with them on their way out.</a:t>
            </a:r>
            <a:endParaRPr lang="en-IE" b="1" i="1" dirty="0"/>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359266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b="0" dirty="0"/>
              <a:t>In addition to the candle, and to the Bible in our sacred space, we have this image, which (reader’s name) will know explain to us.  This pictures represents our belief that hope grows stronger when we act together for the good of others.</a:t>
            </a:r>
          </a:p>
          <a:p>
            <a:endParaRPr lang="en-GB" b="1" dirty="0"/>
          </a:p>
          <a:p>
            <a:r>
              <a:rPr lang="en-IE" b="1" dirty="0"/>
              <a:t>Reader 3: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This is the Logo of the celebration.  </a:t>
            </a:r>
          </a:p>
          <a:p>
            <a:endParaRPr lang="en-IE" dirty="0"/>
          </a:p>
          <a:p>
            <a:r>
              <a:rPr lang="en-IE" dirty="0"/>
              <a:t>It’s a challenge to us to really connect with our feelings of hope deep within ourselves and to act accordingly.  Millions of people all over the world will be praying and acting for creation over the next four to five weeks.  We join them today in their prayers.</a:t>
            </a:r>
          </a:p>
          <a:p>
            <a:endParaRPr lang="en-IE" dirty="0"/>
          </a:p>
          <a:p>
            <a:r>
              <a:rPr lang="en-IE" b="1" dirty="0"/>
              <a:t>Principal:  </a:t>
            </a:r>
            <a:r>
              <a:rPr lang="en-IE" b="0" dirty="0"/>
              <a:t>We’ll now look at a video about a group of women from the Developing World who demonstrate this theme of hope and action in the most remarkable way.  As you watch this video, think of what their hopes and actions are teaching you about the year ahead. </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https://youtu.be/y5uxYLIGw5k</a:t>
            </a:r>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424368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This is a space for you to offer advice for the year ahead in terms of spiritual and emotional self-care.  It might be good to remind students here, using pictures/images, of the people they have in the school that they can turn to for support.  It would also be important to speak to the value of good friendship and the importance of students looking out for one another.  It is important here to also stress that helping others and doing good in our world and for our world has actually been proven to make us feel better about ourselves and to feel more hopeful.</a:t>
            </a:r>
          </a:p>
          <a:p>
            <a:endParaRPr lang="en-IE" i="1" dirty="0"/>
          </a:p>
          <a:p>
            <a:r>
              <a:rPr lang="en-IE" i="1" dirty="0"/>
              <a:t>The next slide speaks to the renewal that can come from spending time in nature and how that helps students.  So off the phones and go for a walk!</a:t>
            </a:r>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3331897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https://youtu.be/pier0ISddEc</a:t>
            </a:r>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427356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a:t>
            </a:r>
          </a:p>
          <a:p>
            <a:endParaRPr lang="en-IE" b="1" dirty="0"/>
          </a:p>
          <a:p>
            <a:r>
              <a:rPr lang="en-IE" dirty="0"/>
              <a:t>(These prayers of the faithful can be  read by 6</a:t>
            </a:r>
            <a:r>
              <a:rPr lang="en-IE" baseline="30000" dirty="0"/>
              <a:t>th</a:t>
            </a:r>
            <a:r>
              <a:rPr lang="en-IE" dirty="0"/>
              <a:t> years  students)</a:t>
            </a:r>
          </a:p>
        </p:txBody>
      </p:sp>
      <p:sp>
        <p:nvSpPr>
          <p:cNvPr id="4" name="Slide Number Placeholder 3"/>
          <p:cNvSpPr>
            <a:spLocks noGrp="1"/>
          </p:cNvSpPr>
          <p:nvPr>
            <p:ph type="sldNum" sz="quarter" idx="5"/>
          </p:nvPr>
        </p:nvSpPr>
        <p:spPr/>
        <p:txBody>
          <a:bodyPr/>
          <a:lstStyle/>
          <a:p>
            <a:fld id="{1FDCC416-BBD6-4FE7-ACDD-D337B4BEE86E}" type="slidenum">
              <a:rPr lang="en-IE" smtClean="0"/>
              <a:t>18</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We conclude now with a hymn to hope and to knowing who we are in God’s eyes.  </a:t>
            </a:r>
          </a:p>
          <a:p>
            <a:endParaRPr lang="en-IE" b="1" dirty="0"/>
          </a:p>
          <a:p>
            <a:endParaRPr lang="en-IE" b="1" dirty="0"/>
          </a:p>
          <a:p>
            <a:r>
              <a:rPr lang="en-IE" b="1" dirty="0"/>
              <a:t>https://www.youtube.com/watch?v=sIaT8Jl2zpI</a:t>
            </a:r>
          </a:p>
          <a:p>
            <a:endParaRPr lang="en-IE" b="1" dirty="0"/>
          </a:p>
          <a:p>
            <a:endParaRPr lang="en-IE" b="1" dirty="0"/>
          </a:p>
          <a:p>
            <a:r>
              <a:rPr lang="en-IE" b="0" i="1" dirty="0"/>
              <a:t>Note for principal:  feel free to pick a different hymn.  Also, you may want to conclude with your own words of encouragement.</a:t>
            </a:r>
          </a:p>
        </p:txBody>
      </p:sp>
      <p:sp>
        <p:nvSpPr>
          <p:cNvPr id="4" name="Slide Number Placeholder 3"/>
          <p:cNvSpPr>
            <a:spLocks noGrp="1"/>
          </p:cNvSpPr>
          <p:nvPr>
            <p:ph type="sldNum" sz="quarter" idx="5"/>
          </p:nvPr>
        </p:nvSpPr>
        <p:spPr/>
        <p:txBody>
          <a:bodyPr/>
          <a:lstStyle/>
          <a:p>
            <a:fld id="{1FDCC416-BBD6-4FE7-ACDD-D337B4BEE86E}" type="slidenum">
              <a:rPr lang="en-IE" smtClean="0"/>
              <a:t>19</a:t>
            </a:fld>
            <a:endParaRPr lang="en-IE"/>
          </a:p>
        </p:txBody>
      </p:sp>
    </p:spTree>
    <p:extLst>
      <p:ext uri="{BB962C8B-B14F-4D97-AF65-F5344CB8AC3E}">
        <p14:creationId xmlns:p14="http://schemas.microsoft.com/office/powerpoint/2010/main" val="45227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a:t>
            </a:r>
          </a:p>
          <a:p>
            <a:r>
              <a:rPr lang="en-IE" i="1" dirty="0"/>
              <a:t>You can begin by welcoming the 6</a:t>
            </a:r>
            <a:r>
              <a:rPr lang="en-IE" i="1" baseline="30000" dirty="0"/>
              <a:t>th</a:t>
            </a:r>
            <a:r>
              <a:rPr lang="en-IE" i="1" dirty="0"/>
              <a:t> year students to the prayer service and perhaps say something around the importance of prayer in your school as a way of centring everyone on what we see as important and how we understand God at the centre of everything we do. Ultimately when we pray together, we hope it softens us up a little bit to help us look after one another and our planet and to help us feel as if we belong. </a:t>
            </a:r>
          </a:p>
          <a:p>
            <a:endParaRPr lang="en-IE" i="1" dirty="0"/>
          </a:p>
          <a:p>
            <a:r>
              <a:rPr lang="en-IE" i="1" dirty="0"/>
              <a:t>Different people and different faith traditions have different beliefs, and all of these are welcome in our school. </a:t>
            </a:r>
          </a:p>
          <a:p>
            <a:endParaRPr lang="en-IE" i="1" dirty="0"/>
          </a:p>
          <a:p>
            <a:r>
              <a:rPr lang="en-IE" i="1" dirty="0"/>
              <a:t>You could, if you wish, explain your school crest.</a:t>
            </a:r>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34304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Introduce anyone who will be co-leading the service.</a:t>
            </a:r>
          </a:p>
          <a:p>
            <a:r>
              <a:rPr lang="en-IE" i="1" dirty="0"/>
              <a:t>This slide is a chance to introduce your sacred space and in doing so to help students begin to become quiet in themselves as they prepare to pray together.</a:t>
            </a:r>
          </a:p>
          <a:p>
            <a:endParaRPr lang="en-IE" i="1" dirty="0"/>
          </a:p>
          <a:p>
            <a:pPr marL="171450" indent="-171450">
              <a:buFontTx/>
              <a:buChar char="-"/>
            </a:pPr>
            <a:r>
              <a:rPr lang="en-IE" i="1" dirty="0"/>
              <a:t>A candle; representing God’s presence with us.</a:t>
            </a:r>
          </a:p>
          <a:p>
            <a:pPr marL="171450" indent="-171450">
              <a:buFontTx/>
              <a:buChar char="-"/>
            </a:pPr>
            <a:r>
              <a:rPr lang="en-IE" i="1" dirty="0"/>
              <a:t>The picture of the symbol of the Season of Creation 2024 (see slide 14 or go to seasonofcreation.org) </a:t>
            </a:r>
          </a:p>
          <a:p>
            <a:pPr marL="171450" indent="-171450">
              <a:buFontTx/>
              <a:buChar char="-"/>
            </a:pPr>
            <a:r>
              <a:rPr lang="en-IE" i="1" dirty="0"/>
              <a:t>A Bible</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dirty="0"/>
              <a:t>The first symbol is our candle.  And so, we  light a candle. </a:t>
            </a:r>
            <a:r>
              <a:rPr lang="en-IE" i="1" dirty="0"/>
              <a:t>We light a candle at the beginning of every prayer we make in our school.</a:t>
            </a:r>
          </a:p>
          <a:p>
            <a:endParaRPr lang="en-IE" dirty="0"/>
          </a:p>
          <a:p>
            <a:r>
              <a:rPr lang="en-IE" dirty="0"/>
              <a:t>What does the lighting of our candle do?  It reminds us that we are not alone.  God is with us as we pray together.  Light is a symbol of hope, which is the theme of our service today.  God is our light and lights the way for us as a school community. God is with us as we journey together as a Year group from the start of first year to the end of sixth year.  We pray God’s blessing on you in a special way as you begin Sixth Year.</a:t>
            </a:r>
          </a:p>
          <a:p>
            <a:endParaRPr lang="en-IE" dirty="0"/>
          </a:p>
          <a:p>
            <a:r>
              <a:rPr lang="en-IE" dirty="0"/>
              <a:t>(</a:t>
            </a:r>
            <a:r>
              <a:rPr lang="en-IE" i="1" dirty="0"/>
              <a:t>You can say more here if you wish about the group itself in terms of what they’ve come through and the journey they’ve made to get to this point.)</a:t>
            </a:r>
            <a:endParaRPr lang="en-IE" dirty="0"/>
          </a:p>
          <a:p>
            <a:r>
              <a:rPr lang="en-IE" dirty="0"/>
              <a:t>We invite now _________________ (student name) to light our candle as our prayer begins.</a:t>
            </a:r>
          </a:p>
          <a:p>
            <a:endParaRPr lang="en-IE" dirty="0"/>
          </a:p>
          <a:p>
            <a:r>
              <a:rPr lang="en-IE" dirty="0"/>
              <a:t>And we begin our prayer now, “In the Name of the Father….”</a:t>
            </a:r>
          </a:p>
          <a:p>
            <a:endParaRPr lang="en-IE" dirty="0"/>
          </a:p>
          <a:p>
            <a:r>
              <a:rPr lang="en-IE" i="1" dirty="0"/>
              <a:t>(If you wish to use music as part of the service, a hymn relating to light can be used here).</a:t>
            </a:r>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b="0" dirty="0"/>
              <a:t>Pause for a moment to reflect on these images of hope and resilience.  Nature teaches us a lot about resilience and about hope.</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207548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0" i="1" dirty="0"/>
              <a:t>Note for Principal:  you might suggest ways the group has already demonstrated remarkable resilience, e.g. getting through Covid lockdowns, doing online learning. Individual students and groups of students have survived other disappointments and set backs and you’re here with us stronger and more together, hopefully because of it.  Nature teaches us a lot about resilience.  Let’s have a look at this video to see how.</a:t>
            </a:r>
          </a:p>
          <a:p>
            <a:endParaRPr lang="en-IE" b="0" dirty="0"/>
          </a:p>
          <a:p>
            <a:r>
              <a:rPr lang="en-IE" b="1" dirty="0"/>
              <a:t>https://youtu.be/CQOIQ1yaGcg</a:t>
            </a:r>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3499639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b="0" dirty="0"/>
              <a:t>the theme of our service today as you begin Sixth Year is </a:t>
            </a:r>
            <a:r>
              <a:rPr lang="en-IE" b="1" u="sng" dirty="0"/>
              <a:t>Hope.</a:t>
            </a:r>
            <a:r>
              <a:rPr lang="en-IE" b="0" u="sng" dirty="0"/>
              <a:t> </a:t>
            </a:r>
            <a:r>
              <a:rPr lang="en-IE" b="0" u="none" dirty="0"/>
              <a:t>  For people of faith, resilience is not something we have to do by ourselves.  It’s first and foremost built on hope;  a deep sense that we’re not alone, that God is with us, that we’re in a community of people that care for us and that we have the inner gifts and capacity to get through whatever is ahead of us.</a:t>
            </a:r>
            <a:endParaRPr lang="en-IE" b="1" u="sng" dirty="0"/>
          </a:p>
          <a:p>
            <a:endParaRPr lang="en-IE" b="1" u="sng" dirty="0"/>
          </a:p>
          <a:p>
            <a:r>
              <a:rPr lang="en-IE" b="0" u="none" dirty="0"/>
              <a:t>Consider these two pictures of trees.</a:t>
            </a:r>
          </a:p>
          <a:p>
            <a:endParaRPr lang="en-IE" b="0" u="none" dirty="0"/>
          </a:p>
          <a:p>
            <a:r>
              <a:rPr lang="en-IE" b="0" u="none" dirty="0"/>
              <a:t>The tree on the left looks like your ‘ideal’ tree.  It’s perfectly symmetrical, it looks beautiful.  It’s just lovely in every way.  </a:t>
            </a:r>
          </a:p>
          <a:p>
            <a:endParaRPr lang="en-IE" b="0" u="none" dirty="0"/>
          </a:p>
          <a:p>
            <a:r>
              <a:rPr lang="en-IE" b="0" u="none" dirty="0"/>
              <a:t>The picture on the right is of a hawthorn tree in Connemara, that has grown entirely in the direction the wind has blown. </a:t>
            </a:r>
            <a:r>
              <a:rPr lang="en-GB" b="0" u="none" dirty="0"/>
              <a:t>It’s a </a:t>
            </a:r>
            <a:r>
              <a:rPr lang="en-GB" dirty="0"/>
              <a:t>very hardy, long lived deciduous, tree which can be found throughout Connemara. Well grown and sheltered ones grow straight, while more exposed ones are twisted bent by the wind.</a:t>
            </a:r>
            <a:endParaRPr lang="en-IE" b="0" u="none" dirty="0"/>
          </a:p>
          <a:p>
            <a:endParaRPr lang="en-IE" b="0" u="none" dirty="0"/>
          </a:p>
          <a:p>
            <a:r>
              <a:rPr lang="en-IE" b="0" u="none" dirty="0"/>
              <a:t>One tree is not better than the other, they both do what they’re supposed to do; they just look different.  In fact, some people might consider the tree on the right – the Connemara hawthorn tree – to be the more interesting tree because it has a story to tell.   It is a survivor. </a:t>
            </a:r>
            <a:r>
              <a:rPr lang="en-IE" b="1" u="none" dirty="0"/>
              <a:t>It is a symbol of hope.  </a:t>
            </a:r>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220307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dirty="0"/>
              <a:t>what do trees have to teach us about hope, about resilience.  Let’s look at this question further by looking at this video. It’s called </a:t>
            </a:r>
            <a:r>
              <a:rPr lang="en-IE" i="1" dirty="0"/>
              <a:t>the Poetic Beauty of Nature’s resilience:  deep thoughts for human animals that live on planet earth.  </a:t>
            </a:r>
            <a:r>
              <a:rPr lang="en-IE" i="0" dirty="0"/>
              <a:t>This powerful video echoes what I was just saying about trees.  Note the resilience of the trees.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1117399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dirty="0"/>
              <a:t>So where does our hope come from? First it comes from our faith; a deep sense that God is with us.</a:t>
            </a:r>
          </a:p>
          <a:p>
            <a:r>
              <a:rPr lang="en-IE" dirty="0"/>
              <a:t>Let’s listen now to the Word of God.  We invite (reader’s name) to read for us now.</a:t>
            </a:r>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416629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29655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123931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4708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1613233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095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2708740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4003666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384764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76160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E27B-045E-4B55-95B5-874CAD3345F2}"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137539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27E27B-045E-4B55-95B5-874CAD3345F2}"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3128659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27E27B-045E-4B55-95B5-874CAD3345F2}"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156839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27E27B-045E-4B55-95B5-874CAD3345F2}"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6259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7E27B-045E-4B55-95B5-874CAD3345F2}"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178134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27E27B-045E-4B55-95B5-874CAD3345F2}"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426620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7E27B-045E-4B55-95B5-874CAD3345F2}"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35AC548-A7BE-4E55-BB03-967E168D4381}" type="slidenum">
              <a:rPr lang="en-IE" smtClean="0"/>
              <a:t>‹#›</a:t>
            </a:fld>
            <a:endParaRPr lang="en-IE"/>
          </a:p>
        </p:txBody>
      </p:sp>
    </p:spTree>
    <p:extLst>
      <p:ext uri="{BB962C8B-B14F-4D97-AF65-F5344CB8AC3E}">
        <p14:creationId xmlns:p14="http://schemas.microsoft.com/office/powerpoint/2010/main" val="267654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27E27B-045E-4B55-95B5-874CAD3345F2}"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35AC548-A7BE-4E55-BB03-967E168D4381}" type="slidenum">
              <a:rPr lang="en-IE" smtClean="0"/>
              <a:t>‹#›</a:t>
            </a:fld>
            <a:endParaRPr lang="en-IE"/>
          </a:p>
        </p:txBody>
      </p:sp>
    </p:spTree>
    <p:extLst>
      <p:ext uri="{BB962C8B-B14F-4D97-AF65-F5344CB8AC3E}">
        <p14:creationId xmlns:p14="http://schemas.microsoft.com/office/powerpoint/2010/main" val="3027577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xjckW5PGNuw?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wXxArQbJ0YY?feature=oembed"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y5uxYLIGw5k?feature=oembed"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pier0ISddEc?feature=oembed" TargetMode="Externa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sIaT8Jl2zpI?feature=oembed"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CQOIQ1yaGcg?feature=oembed"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TO8au3MCacg?feature=oembed"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p:txBody>
          <a:bodyPr>
            <a:normAutofit fontScale="92500"/>
          </a:bodyPr>
          <a:lstStyle/>
          <a:p>
            <a:pPr marL="0" indent="0" algn="ctr">
              <a:buNone/>
            </a:pPr>
            <a:r>
              <a:rPr lang="en-GB" sz="5400" dirty="0"/>
              <a:t>Sixth Year</a:t>
            </a:r>
          </a:p>
          <a:p>
            <a:pPr marL="0" indent="0" algn="ctr">
              <a:buNone/>
            </a:pPr>
            <a:r>
              <a:rPr lang="en-GB" sz="5400" i="1" dirty="0"/>
              <a:t>Opening Year Prayer Service</a:t>
            </a:r>
          </a:p>
          <a:p>
            <a:pPr marL="0" indent="0" algn="ctr">
              <a:buNone/>
            </a:pPr>
            <a:endParaRPr lang="en-GB" sz="5400" dirty="0"/>
          </a:p>
          <a:p>
            <a:pPr marL="0" indent="0" algn="ctr">
              <a:buNone/>
            </a:pPr>
            <a:r>
              <a:rPr lang="en-GB" sz="5400" dirty="0"/>
              <a:t>2024/2025</a:t>
            </a:r>
          </a:p>
          <a:p>
            <a:pPr marL="0" indent="0">
              <a:buNone/>
            </a:pPr>
            <a:endParaRPr lang="en-GB" dirty="0"/>
          </a:p>
          <a:p>
            <a:pPr marL="0" indent="0">
              <a:buNone/>
            </a:pPr>
            <a:endParaRPr lang="en-GB" dirty="0"/>
          </a:p>
          <a:p>
            <a:pPr marL="0" indent="0">
              <a:buNone/>
            </a:pPr>
            <a:endParaRPr lang="en-GB" dirty="0"/>
          </a:p>
          <a:p>
            <a:pPr marL="0" indent="0">
              <a:buNone/>
            </a:pPr>
            <a:endParaRPr lang="en-IE" dirty="0"/>
          </a:p>
        </p:txBody>
      </p:sp>
      <p:pic>
        <p:nvPicPr>
          <p:cNvPr id="2" name="Picture 1" descr="A black background with text&#10;&#10;Description automatically generated">
            <a:extLst>
              <a:ext uri="{FF2B5EF4-FFF2-40B4-BE49-F238E27FC236}">
                <a16:creationId xmlns:a16="http://schemas.microsoft.com/office/drawing/2014/main" id="{53590FF5-8033-AF54-CAD4-309E5C1E1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53" y="457921"/>
            <a:ext cx="3547507" cy="1354657"/>
          </a:xfrm>
          <a:prstGeom prst="rect">
            <a:avLst/>
          </a:prstGeom>
        </p:spPr>
      </p:pic>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95D0-B8DF-B33E-6716-7E56F6FC19E9}"/>
              </a:ext>
            </a:extLst>
          </p:cNvPr>
          <p:cNvSpPr>
            <a:spLocks noGrp="1"/>
          </p:cNvSpPr>
          <p:nvPr>
            <p:ph type="title"/>
          </p:nvPr>
        </p:nvSpPr>
        <p:spPr/>
        <p:txBody>
          <a:bodyPr/>
          <a:lstStyle/>
          <a:p>
            <a:r>
              <a:rPr lang="en-IE" dirty="0"/>
              <a:t>We listen now in song to this hope:</a:t>
            </a:r>
          </a:p>
        </p:txBody>
      </p:sp>
      <p:pic>
        <p:nvPicPr>
          <p:cNvPr id="4" name="Online Media 3" title="Trust in You by Lauren Daigle video (lyrics)">
            <a:hlinkClick r:id="" action="ppaction://media"/>
            <a:extLst>
              <a:ext uri="{FF2B5EF4-FFF2-40B4-BE49-F238E27FC236}">
                <a16:creationId xmlns:a16="http://schemas.microsoft.com/office/drawing/2014/main" id="{9771B3E7-43CF-8BAE-DC2A-D74C79118491}"/>
              </a:ext>
            </a:extLst>
          </p:cNvPr>
          <p:cNvPicPr>
            <a:picLocks noGrp="1" noRot="1" noChangeAspect="1"/>
          </p:cNvPicPr>
          <p:nvPr>
            <p:ph idx="1"/>
            <a:videoFile r:link="rId1"/>
          </p:nvPr>
        </p:nvPicPr>
        <p:blipFill>
          <a:blip r:embed="rId4"/>
          <a:stretch>
            <a:fillRect/>
          </a:stretch>
        </p:blipFill>
        <p:spPr>
          <a:xfrm>
            <a:off x="1415699" y="1930400"/>
            <a:ext cx="7119938" cy="4022725"/>
          </a:xfrm>
          <a:prstGeom prst="rect">
            <a:avLst/>
          </a:prstGeom>
        </p:spPr>
      </p:pic>
    </p:spTree>
    <p:extLst>
      <p:ext uri="{BB962C8B-B14F-4D97-AF65-F5344CB8AC3E}">
        <p14:creationId xmlns:p14="http://schemas.microsoft.com/office/powerpoint/2010/main" val="31936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5088-EFD2-84B5-1FA6-80CA3AB770FB}"/>
              </a:ext>
            </a:extLst>
          </p:cNvPr>
          <p:cNvSpPr>
            <a:spLocks noGrp="1"/>
          </p:cNvSpPr>
          <p:nvPr>
            <p:ph type="title"/>
          </p:nvPr>
        </p:nvSpPr>
        <p:spPr/>
        <p:txBody>
          <a:bodyPr>
            <a:normAutofit fontScale="90000"/>
          </a:bodyPr>
          <a:lstStyle/>
          <a:p>
            <a:r>
              <a:rPr lang="en-IE" sz="4400" dirty="0"/>
              <a:t>How is this hope made real in our lives now?</a:t>
            </a:r>
          </a:p>
        </p:txBody>
      </p:sp>
      <p:sp>
        <p:nvSpPr>
          <p:cNvPr id="3" name="Content Placeholder 2">
            <a:extLst>
              <a:ext uri="{FF2B5EF4-FFF2-40B4-BE49-F238E27FC236}">
                <a16:creationId xmlns:a16="http://schemas.microsoft.com/office/drawing/2014/main" id="{8657A30C-647D-5939-D5E2-52C717976A18}"/>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38435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0E8B-AD6C-3604-DF5C-4D21F6718876}"/>
              </a:ext>
            </a:extLst>
          </p:cNvPr>
          <p:cNvSpPr>
            <a:spLocks noGrp="1"/>
          </p:cNvSpPr>
          <p:nvPr>
            <p:ph type="title"/>
          </p:nvPr>
        </p:nvSpPr>
        <p:spPr/>
        <p:txBody>
          <a:bodyPr/>
          <a:lstStyle/>
          <a:p>
            <a:r>
              <a:rPr lang="en-IE" dirty="0"/>
              <a:t>Also from the belief others have in you…</a:t>
            </a:r>
          </a:p>
        </p:txBody>
      </p:sp>
      <p:pic>
        <p:nvPicPr>
          <p:cNvPr id="4" name="Online Media 3" title="TRY NOT TO CRY 😭 I felt this song deep in my SOUL! 🩵 (Official Lyric Video - MORE THAN ENOUGH)">
            <a:hlinkClick r:id="" action="ppaction://media"/>
            <a:extLst>
              <a:ext uri="{FF2B5EF4-FFF2-40B4-BE49-F238E27FC236}">
                <a16:creationId xmlns:a16="http://schemas.microsoft.com/office/drawing/2014/main" id="{B67B3B98-ECEC-DB09-6ACD-E9FDBE754B0D}"/>
              </a:ext>
            </a:extLst>
          </p:cNvPr>
          <p:cNvPicPr>
            <a:picLocks noGrp="1" noRot="1" noChangeAspect="1"/>
          </p:cNvPicPr>
          <p:nvPr>
            <p:ph idx="1"/>
            <a:videoFile r:link="rId1"/>
          </p:nvPr>
        </p:nvPicPr>
        <p:blipFill>
          <a:blip r:embed="rId4"/>
          <a:stretch>
            <a:fillRect/>
          </a:stretch>
        </p:blipFill>
        <p:spPr>
          <a:xfrm>
            <a:off x="2565400" y="1846263"/>
            <a:ext cx="7119938" cy="4022725"/>
          </a:xfrm>
          <a:prstGeom prst="rect">
            <a:avLst/>
          </a:prstGeom>
        </p:spPr>
      </p:pic>
    </p:spTree>
    <p:extLst>
      <p:ext uri="{BB962C8B-B14F-4D97-AF65-F5344CB8AC3E}">
        <p14:creationId xmlns:p14="http://schemas.microsoft.com/office/powerpoint/2010/main" val="38052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206D-2D68-17AA-01F4-B8806F649527}"/>
              </a:ext>
            </a:extLst>
          </p:cNvPr>
          <p:cNvSpPr>
            <a:spLocks noGrp="1"/>
          </p:cNvSpPr>
          <p:nvPr>
            <p:ph type="title"/>
          </p:nvPr>
        </p:nvSpPr>
        <p:spPr/>
        <p:txBody>
          <a:bodyPr>
            <a:normAutofit fontScale="90000"/>
          </a:bodyPr>
          <a:lstStyle/>
          <a:p>
            <a:r>
              <a:rPr lang="en-IE" sz="4400" dirty="0"/>
              <a:t>Our deepest Fear by Marianne Williamson</a:t>
            </a:r>
          </a:p>
        </p:txBody>
      </p:sp>
      <p:sp>
        <p:nvSpPr>
          <p:cNvPr id="3" name="Content Placeholder 2">
            <a:extLst>
              <a:ext uri="{FF2B5EF4-FFF2-40B4-BE49-F238E27FC236}">
                <a16:creationId xmlns:a16="http://schemas.microsoft.com/office/drawing/2014/main" id="{F2B86312-DD76-D631-B628-CCBC5C766064}"/>
              </a:ext>
            </a:extLst>
          </p:cNvPr>
          <p:cNvSpPr>
            <a:spLocks noGrp="1"/>
          </p:cNvSpPr>
          <p:nvPr>
            <p:ph idx="1"/>
          </p:nvPr>
        </p:nvSpPr>
        <p:spPr/>
        <p:txBody>
          <a:bodyPr/>
          <a:lstStyle/>
          <a:p>
            <a:endParaRPr lang="en-IE" dirty="0"/>
          </a:p>
          <a:p>
            <a:r>
              <a:rPr lang="en-GB" dirty="0"/>
              <a:t>Our deepest fear is not that we are inadequate. Our deepest fear is that we are powerful beyond measure. It is our light, not our darkness that most frightens us. We ask ourselves, 'Who am I to be brilliant, gorgeous, talented, fabulous?' Actually, who are you not to be? You are a child of God. Your playing small does not serve the world. There is nothing enlightened about shrinking so that other people won't feel insecure around you. We are all meant to shine, as children do. We were born to make manifest the glory of God that is within us. It's not just in some of us; it's in everyone. And as we let our own light shine, we unconsciously give other people permission to do the same. As we are liberated from our own fear, our presence automatically liberates others.”</a:t>
            </a:r>
            <a:endParaRPr lang="en-IE" dirty="0"/>
          </a:p>
        </p:txBody>
      </p:sp>
    </p:spTree>
    <p:extLst>
      <p:ext uri="{BB962C8B-B14F-4D97-AF65-F5344CB8AC3E}">
        <p14:creationId xmlns:p14="http://schemas.microsoft.com/office/powerpoint/2010/main" val="3983227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DB41-8404-A9DF-4958-4C28BA963101}"/>
              </a:ext>
            </a:extLst>
          </p:cNvPr>
          <p:cNvSpPr>
            <a:spLocks noGrp="1"/>
          </p:cNvSpPr>
          <p:nvPr>
            <p:ph type="title"/>
          </p:nvPr>
        </p:nvSpPr>
        <p:spPr/>
        <p:txBody>
          <a:bodyPr>
            <a:normAutofit/>
          </a:bodyPr>
          <a:lstStyle/>
          <a:p>
            <a:r>
              <a:rPr lang="en-IE" sz="4000" dirty="0"/>
              <a:t>Where does our faith and hope come from?</a:t>
            </a:r>
          </a:p>
        </p:txBody>
      </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5717" y="2225675"/>
            <a:ext cx="7139901"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DEF1-6A73-6956-0FE3-E1AA28B1E418}"/>
              </a:ext>
            </a:extLst>
          </p:cNvPr>
          <p:cNvSpPr>
            <a:spLocks noGrp="1"/>
          </p:cNvSpPr>
          <p:nvPr>
            <p:ph type="title"/>
          </p:nvPr>
        </p:nvSpPr>
        <p:spPr/>
        <p:txBody>
          <a:bodyPr/>
          <a:lstStyle/>
          <a:p>
            <a:endParaRPr lang="en-IE"/>
          </a:p>
        </p:txBody>
      </p:sp>
      <p:pic>
        <p:nvPicPr>
          <p:cNvPr id="4" name="Online Media 3" title="Lilly’s story: empower women for a climate resilient future">
            <a:hlinkClick r:id="" action="ppaction://media"/>
            <a:extLst>
              <a:ext uri="{FF2B5EF4-FFF2-40B4-BE49-F238E27FC236}">
                <a16:creationId xmlns:a16="http://schemas.microsoft.com/office/drawing/2014/main" id="{78D957E6-02EE-DF8F-69A2-4FC48197097D}"/>
              </a:ext>
            </a:extLst>
          </p:cNvPr>
          <p:cNvPicPr>
            <a:picLocks noGrp="1" noRot="1" noChangeAspect="1"/>
          </p:cNvPicPr>
          <p:nvPr>
            <p:ph idx="1"/>
            <a:videoFile r:link="rId1"/>
          </p:nvPr>
        </p:nvPicPr>
        <p:blipFill>
          <a:blip r:embed="rId4"/>
          <a:stretch>
            <a:fillRect/>
          </a:stretch>
        </p:blipFill>
        <p:spPr>
          <a:xfrm>
            <a:off x="504126" y="420419"/>
            <a:ext cx="8769876" cy="4954931"/>
          </a:xfrm>
          <a:prstGeom prst="rect">
            <a:avLst/>
          </a:prstGeom>
        </p:spPr>
      </p:pic>
    </p:spTree>
    <p:extLst>
      <p:ext uri="{BB962C8B-B14F-4D97-AF65-F5344CB8AC3E}">
        <p14:creationId xmlns:p14="http://schemas.microsoft.com/office/powerpoint/2010/main" val="117886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0646-09B6-C47F-A753-EB96F5BB49CC}"/>
              </a:ext>
            </a:extLst>
          </p:cNvPr>
          <p:cNvSpPr>
            <a:spLocks noGrp="1"/>
          </p:cNvSpPr>
          <p:nvPr>
            <p:ph type="title"/>
          </p:nvPr>
        </p:nvSpPr>
        <p:spPr/>
        <p:txBody>
          <a:bodyPr/>
          <a:lstStyle/>
          <a:p>
            <a:r>
              <a:rPr lang="en-IE" dirty="0"/>
              <a:t>What does hoping and acting look like?</a:t>
            </a:r>
          </a:p>
        </p:txBody>
      </p:sp>
      <p:sp>
        <p:nvSpPr>
          <p:cNvPr id="3" name="Content Placeholder 2">
            <a:extLst>
              <a:ext uri="{FF2B5EF4-FFF2-40B4-BE49-F238E27FC236}">
                <a16:creationId xmlns:a16="http://schemas.microsoft.com/office/drawing/2014/main" id="{953409F0-3C70-2E6D-C621-3E18C72A000E}"/>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138035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F762-0E69-3D27-6620-6BC256084112}"/>
              </a:ext>
            </a:extLst>
          </p:cNvPr>
          <p:cNvSpPr>
            <a:spLocks noGrp="1"/>
          </p:cNvSpPr>
          <p:nvPr>
            <p:ph type="title"/>
          </p:nvPr>
        </p:nvSpPr>
        <p:spPr/>
        <p:txBody>
          <a:bodyPr>
            <a:normAutofit/>
          </a:bodyPr>
          <a:lstStyle/>
          <a:p>
            <a:r>
              <a:rPr lang="en-IE" sz="3600" dirty="0"/>
              <a:t>And also to get out and immerse yourself in nature…</a:t>
            </a:r>
          </a:p>
        </p:txBody>
      </p:sp>
      <p:pic>
        <p:nvPicPr>
          <p:cNvPr id="4" name="Online Media 3" title="Being in nature important for mental health">
            <a:hlinkClick r:id="" action="ppaction://media"/>
            <a:extLst>
              <a:ext uri="{FF2B5EF4-FFF2-40B4-BE49-F238E27FC236}">
                <a16:creationId xmlns:a16="http://schemas.microsoft.com/office/drawing/2014/main" id="{E2866295-32B1-D828-221D-FC8EF8C14D53}"/>
              </a:ext>
            </a:extLst>
          </p:cNvPr>
          <p:cNvPicPr>
            <a:picLocks noGrp="1" noRot="1" noChangeAspect="1"/>
          </p:cNvPicPr>
          <p:nvPr>
            <p:ph idx="1"/>
            <a:videoFile r:link="rId1"/>
          </p:nvPr>
        </p:nvPicPr>
        <p:blipFill>
          <a:blip r:embed="rId4"/>
          <a:stretch>
            <a:fillRect/>
          </a:stretch>
        </p:blipFill>
        <p:spPr>
          <a:xfrm>
            <a:off x="2565400" y="1846263"/>
            <a:ext cx="7119938" cy="4022725"/>
          </a:xfrm>
          <a:prstGeom prst="rect">
            <a:avLst/>
          </a:prstGeom>
        </p:spPr>
      </p:pic>
    </p:spTree>
    <p:extLst>
      <p:ext uri="{BB962C8B-B14F-4D97-AF65-F5344CB8AC3E}">
        <p14:creationId xmlns:p14="http://schemas.microsoft.com/office/powerpoint/2010/main" val="227815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p:txBody>
          <a:bodyPr/>
          <a:lstStyle/>
          <a:p>
            <a:r>
              <a:rPr lang="en-IE" dirty="0"/>
              <a:t>And so together, we pray:	</a:t>
            </a:r>
          </a:p>
        </p:txBody>
      </p:sp>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399134" y="1417637"/>
            <a:ext cx="10058400" cy="4022725"/>
          </a:xfrm>
        </p:spPr>
        <p:txBody>
          <a:bodyPr/>
          <a:lstStyle/>
          <a:p>
            <a:pPr marL="457200" indent="-457200">
              <a:buFont typeface="+mj-lt"/>
              <a:buAutoNum type="arabicPeriod"/>
            </a:pPr>
            <a:endParaRPr lang="en-IE" dirty="0"/>
          </a:p>
          <a:p>
            <a:pPr marL="457200" indent="-457200">
              <a:buFont typeface="+mj-lt"/>
              <a:buAutoNum type="arabicPeriod"/>
            </a:pPr>
            <a:r>
              <a:rPr lang="en-IE" dirty="0"/>
              <a:t>Lord, bless all 6</a:t>
            </a:r>
            <a:r>
              <a:rPr lang="en-IE" baseline="30000" dirty="0"/>
              <a:t>th</a:t>
            </a:r>
            <a:r>
              <a:rPr lang="en-IE" dirty="0"/>
              <a:t> Year students as we begin our final year together in (name of school).  Help us to have faith and hope and to love one another and our planet.  Lord hear us.  Lord graciously hear us.</a:t>
            </a:r>
          </a:p>
          <a:p>
            <a:pPr marL="457200" indent="-457200">
              <a:buFont typeface="+mj-lt"/>
              <a:buAutoNum type="arabicPeriod"/>
            </a:pPr>
            <a:r>
              <a:rPr lang="en-IE" dirty="0"/>
              <a:t>Lord, bless our teachers.  Be with them as they support us on this last stage of our journey in (school name).  Thank you Lord for their belief in us.   Help them to challenge us with their confidence in our ability to make a difference.  Lord hear us. Lord graciously hear us.</a:t>
            </a:r>
          </a:p>
          <a:p>
            <a:pPr marL="457200" indent="-457200">
              <a:buFont typeface="+mj-lt"/>
              <a:buAutoNum type="arabicPeriod"/>
            </a:pPr>
            <a:r>
              <a:rPr lang="en-IE" dirty="0"/>
              <a:t>Lord, bless all of the other students in our school. We think especially of the new first years.  We remember what it felt like to be starting out.   May their time in our school be marked by learning, peace, friendship and fun.  Lord hear us. Lord graciously hear us.</a:t>
            </a:r>
          </a:p>
          <a:p>
            <a:pPr marL="457200" indent="-457200">
              <a:buFont typeface="+mj-lt"/>
              <a:buAutoNum type="arabicPeriod"/>
            </a:pPr>
            <a:r>
              <a:rPr lang="en-IE" dirty="0"/>
              <a:t>For  our world.  In the silence of our own hearts we pray for the courage to do what we can to help protect our world.  Lord hear us. Lord graciously hear us.</a:t>
            </a:r>
          </a:p>
          <a:p>
            <a:pPr marL="0" indent="0">
              <a:buNone/>
            </a:pPr>
            <a:endParaRPr lang="en-IE" dirty="0"/>
          </a:p>
        </p:txBody>
      </p:sp>
    </p:spTree>
    <p:extLst>
      <p:ext uri="{BB962C8B-B14F-4D97-AF65-F5344CB8AC3E}">
        <p14:creationId xmlns:p14="http://schemas.microsoft.com/office/powerpoint/2010/main" val="945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Lauren Daigle - You Say (Official Music Video)">
            <a:hlinkClick r:id="" action="ppaction://media"/>
            <a:extLst>
              <a:ext uri="{FF2B5EF4-FFF2-40B4-BE49-F238E27FC236}">
                <a16:creationId xmlns:a16="http://schemas.microsoft.com/office/drawing/2014/main" id="{E47222FA-3335-A407-9D8C-22EB8A645419}"/>
              </a:ext>
            </a:extLst>
          </p:cNvPr>
          <p:cNvPicPr>
            <a:picLocks noGrp="1" noRot="1" noChangeAspect="1"/>
          </p:cNvPicPr>
          <p:nvPr>
            <p:ph idx="1"/>
            <a:videoFile r:link="rId1"/>
          </p:nvPr>
        </p:nvPicPr>
        <p:blipFill>
          <a:blip r:embed="rId4"/>
          <a:stretch>
            <a:fillRect/>
          </a:stretch>
        </p:blipFill>
        <p:spPr>
          <a:xfrm>
            <a:off x="2034650" y="1131994"/>
            <a:ext cx="8124576" cy="4590386"/>
          </a:xfrm>
          <a:prstGeom prst="rect">
            <a:avLst/>
          </a:prstGeom>
        </p:spPr>
      </p:pic>
    </p:spTree>
    <p:extLst>
      <p:ext uri="{BB962C8B-B14F-4D97-AF65-F5344CB8AC3E}">
        <p14:creationId xmlns:p14="http://schemas.microsoft.com/office/powerpoint/2010/main" val="37571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Reflection</a:t>
            </a:r>
          </a:p>
        </p:txBody>
      </p:sp>
      <p:sp>
        <p:nvSpPr>
          <p:cNvPr id="3" name="Subtitle 2">
            <a:extLst>
              <a:ext uri="{FF2B5EF4-FFF2-40B4-BE49-F238E27FC236}">
                <a16:creationId xmlns:a16="http://schemas.microsoft.com/office/drawing/2014/main" id="{70487D97-6F6E-4ECE-BF86-8D361F219AA6}"/>
              </a:ext>
            </a:extLst>
          </p:cNvPr>
          <p:cNvSpPr>
            <a:spLocks noGrp="1"/>
          </p:cNvSpPr>
          <p:nvPr>
            <p:ph type="subTitle" idx="1"/>
          </p:nvPr>
        </p:nvSpPr>
        <p:spPr/>
        <p:txBody>
          <a:bodyPr/>
          <a:lstStyle/>
          <a:p>
            <a:r>
              <a:rPr lang="en-IE" dirty="0"/>
              <a:t>Sixth year</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pic>
        <p:nvPicPr>
          <p:cNvPr id="5" name="Picture 4" descr="A black background with text&#10;&#10;Description automatically generated">
            <a:extLst>
              <a:ext uri="{FF2B5EF4-FFF2-40B4-BE49-F238E27FC236}">
                <a16:creationId xmlns:a16="http://schemas.microsoft.com/office/drawing/2014/main" id="{EDC579D3-E3F6-805C-80E7-906204647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95" y="5409432"/>
            <a:ext cx="2706166" cy="1033381"/>
          </a:xfrm>
          <a:prstGeom prst="rect">
            <a:avLst/>
          </a:prstGeom>
        </p:spPr>
      </p:pic>
    </p:spTree>
    <p:extLst>
      <p:ext uri="{BB962C8B-B14F-4D97-AF65-F5344CB8AC3E}">
        <p14:creationId xmlns:p14="http://schemas.microsoft.com/office/powerpoint/2010/main" val="14592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6971" r="1" b="5584"/>
          <a:stretch/>
        </p:blipFill>
        <p:spPr>
          <a:xfrm>
            <a:off x="568452" y="571500"/>
            <a:ext cx="11055096" cy="5715000"/>
          </a:xfrm>
          <a:prstGeom prst="rect">
            <a:avLst/>
          </a:prstGeom>
        </p:spPr>
      </p:pic>
    </p:spTree>
    <p:extLst>
      <p:ext uri="{BB962C8B-B14F-4D97-AF65-F5344CB8AC3E}">
        <p14:creationId xmlns:p14="http://schemas.microsoft.com/office/powerpoint/2010/main" val="20391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rcRect r="1" b="22554"/>
          <a:stretch/>
        </p:blipFill>
        <p:spPr>
          <a:xfrm>
            <a:off x="568452" y="571500"/>
            <a:ext cx="11055096" cy="5715000"/>
          </a:xfrm>
          <a:prstGeom prst="rect">
            <a:avLst/>
          </a:prstGeom>
        </p:spPr>
      </p:pic>
    </p:spTree>
    <p:extLst>
      <p:ext uri="{BB962C8B-B14F-4D97-AF65-F5344CB8AC3E}">
        <p14:creationId xmlns:p14="http://schemas.microsoft.com/office/powerpoint/2010/main" val="382300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B5-0459-E31C-11F0-8A6D5ABD99F2}"/>
              </a:ext>
            </a:extLst>
          </p:cNvPr>
          <p:cNvSpPr>
            <a:spLocks noGrp="1"/>
          </p:cNvSpPr>
          <p:nvPr>
            <p:ph type="title"/>
          </p:nvPr>
        </p:nvSpPr>
        <p:spPr/>
        <p:txBody>
          <a:bodyPr/>
          <a:lstStyle/>
          <a:p>
            <a:r>
              <a:rPr lang="en-IE" dirty="0"/>
              <a:t>What is resilience?</a:t>
            </a:r>
          </a:p>
        </p:txBody>
      </p:sp>
      <p:sp>
        <p:nvSpPr>
          <p:cNvPr id="3" name="Content Placeholder 2">
            <a:extLst>
              <a:ext uri="{FF2B5EF4-FFF2-40B4-BE49-F238E27FC236}">
                <a16:creationId xmlns:a16="http://schemas.microsoft.com/office/drawing/2014/main" id="{495A9007-C109-9C11-E63E-DBBFB446A569}"/>
              </a:ext>
            </a:extLst>
          </p:cNvPr>
          <p:cNvSpPr>
            <a:spLocks noGrp="1"/>
          </p:cNvSpPr>
          <p:nvPr>
            <p:ph idx="1"/>
          </p:nvPr>
        </p:nvSpPr>
        <p:spPr>
          <a:xfrm>
            <a:off x="504475" y="1543785"/>
            <a:ext cx="10058400" cy="1449388"/>
          </a:xfrm>
        </p:spPr>
        <p:txBody>
          <a:bodyPr/>
          <a:lstStyle/>
          <a:p>
            <a:pPr algn="ctr"/>
            <a:r>
              <a:rPr lang="en-IE" sz="4000" dirty="0"/>
              <a:t>Resilience in nature is defined as  the ability of a system to absorb shock.</a:t>
            </a:r>
          </a:p>
          <a:p>
            <a:pPr algn="ctr"/>
            <a:endParaRPr lang="en-IE" sz="4000" dirty="0"/>
          </a:p>
          <a:p>
            <a:endParaRPr lang="en-IE" dirty="0"/>
          </a:p>
        </p:txBody>
      </p:sp>
      <p:pic>
        <p:nvPicPr>
          <p:cNvPr id="2054" name="Picture 6" descr="Resilience in Positive Psychology: How ...">
            <a:extLst>
              <a:ext uri="{FF2B5EF4-FFF2-40B4-BE49-F238E27FC236}">
                <a16:creationId xmlns:a16="http://schemas.microsoft.com/office/drawing/2014/main" id="{9654BA6C-6C87-30E0-3624-BA805DDAE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75" y="3535084"/>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ILIENCE IN HUMAN NATURE">
            <a:extLst>
              <a:ext uri="{FF2B5EF4-FFF2-40B4-BE49-F238E27FC236}">
                <a16:creationId xmlns:a16="http://schemas.microsoft.com/office/drawing/2014/main" id="{1CD27E67-81B1-421C-D065-57FC3CF70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968" y="4055946"/>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 is Resilience? | Grand Rapids Center for Mindfulness">
            <a:extLst>
              <a:ext uri="{FF2B5EF4-FFF2-40B4-BE49-F238E27FC236}">
                <a16:creationId xmlns:a16="http://schemas.microsoft.com/office/drawing/2014/main" id="{D1AE081F-CC5B-8047-21F6-A2A459EE4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3522" y="3157931"/>
            <a:ext cx="2476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3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A20B-8767-E790-A911-731CD32352A9}"/>
              </a:ext>
            </a:extLst>
          </p:cNvPr>
          <p:cNvSpPr>
            <a:spLocks noGrp="1"/>
          </p:cNvSpPr>
          <p:nvPr>
            <p:ph type="title"/>
          </p:nvPr>
        </p:nvSpPr>
        <p:spPr/>
        <p:txBody>
          <a:bodyPr/>
          <a:lstStyle/>
          <a:p>
            <a:endParaRPr lang="en-IE"/>
          </a:p>
        </p:txBody>
      </p:sp>
      <p:pic>
        <p:nvPicPr>
          <p:cNvPr id="4" name="Online Media 3" title="Nature is Resilient [HD]">
            <a:hlinkClick r:id="" action="ppaction://media"/>
            <a:extLst>
              <a:ext uri="{FF2B5EF4-FFF2-40B4-BE49-F238E27FC236}">
                <a16:creationId xmlns:a16="http://schemas.microsoft.com/office/drawing/2014/main" id="{60292D0E-B7BC-FC40-268D-584C731A0BAB}"/>
              </a:ext>
            </a:extLst>
          </p:cNvPr>
          <p:cNvPicPr>
            <a:picLocks noGrp="1" noRot="1" noChangeAspect="1"/>
          </p:cNvPicPr>
          <p:nvPr>
            <p:ph idx="1"/>
            <a:videoFile r:link="rId1"/>
          </p:nvPr>
        </p:nvPicPr>
        <p:blipFill>
          <a:blip r:embed="rId4"/>
          <a:stretch>
            <a:fillRect/>
          </a:stretch>
        </p:blipFill>
        <p:spPr>
          <a:xfrm>
            <a:off x="696622" y="790414"/>
            <a:ext cx="8988716" cy="5078574"/>
          </a:xfrm>
          <a:prstGeom prst="rect">
            <a:avLst/>
          </a:prstGeom>
        </p:spPr>
      </p:pic>
    </p:spTree>
    <p:extLst>
      <p:ext uri="{BB962C8B-B14F-4D97-AF65-F5344CB8AC3E}">
        <p14:creationId xmlns:p14="http://schemas.microsoft.com/office/powerpoint/2010/main" val="23596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BA3E-D31E-7AAB-70DB-2A9C51E10E9E}"/>
              </a:ext>
            </a:extLst>
          </p:cNvPr>
          <p:cNvSpPr>
            <a:spLocks noGrp="1"/>
          </p:cNvSpPr>
          <p:nvPr>
            <p:ph type="title"/>
          </p:nvPr>
        </p:nvSpPr>
        <p:spPr/>
        <p:txBody>
          <a:bodyPr/>
          <a:lstStyle/>
          <a:p>
            <a:r>
              <a:rPr lang="en-GB" dirty="0"/>
              <a:t>The theme of our service:  Hope</a:t>
            </a:r>
            <a:endParaRPr lang="en-IE" dirty="0"/>
          </a:p>
        </p:txBody>
      </p:sp>
      <p:pic>
        <p:nvPicPr>
          <p:cNvPr id="1026" name="Picture 2" descr="Bog Road, Connemara | Unique trees, Landscape, Nature photography">
            <a:extLst>
              <a:ext uri="{FF2B5EF4-FFF2-40B4-BE49-F238E27FC236}">
                <a16:creationId xmlns:a16="http://schemas.microsoft.com/office/drawing/2014/main" id="{D3536490-7D2D-73E9-D5BE-26E4C75AAD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2927" y="1270000"/>
            <a:ext cx="2681816" cy="4022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ductress » 8 Good Tree">
            <a:extLst>
              <a:ext uri="{FF2B5EF4-FFF2-40B4-BE49-F238E27FC236}">
                <a16:creationId xmlns:a16="http://schemas.microsoft.com/office/drawing/2014/main" id="{0BC17ABD-1AF3-98A4-3B4F-56BB2BFA6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433" y="2448768"/>
            <a:ext cx="53340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32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AE57-3237-98A0-B00E-522DE1B32F01}"/>
              </a:ext>
            </a:extLst>
          </p:cNvPr>
          <p:cNvSpPr>
            <a:spLocks noGrp="1"/>
          </p:cNvSpPr>
          <p:nvPr>
            <p:ph type="title"/>
          </p:nvPr>
        </p:nvSpPr>
        <p:spPr/>
        <p:txBody>
          <a:bodyPr/>
          <a:lstStyle/>
          <a:p>
            <a:endParaRPr lang="en-IE"/>
          </a:p>
        </p:txBody>
      </p:sp>
      <p:pic>
        <p:nvPicPr>
          <p:cNvPr id="4" name="Online Media 3" title="The Poetic Beauty of Nature's Resilience - Universal Lessons and Daily Inspiration From The Trees">
            <a:hlinkClick r:id="" action="ppaction://media"/>
            <a:extLst>
              <a:ext uri="{FF2B5EF4-FFF2-40B4-BE49-F238E27FC236}">
                <a16:creationId xmlns:a16="http://schemas.microsoft.com/office/drawing/2014/main" id="{DA62C03A-3D4C-A2CE-EEB0-08B31519DDE6}"/>
              </a:ext>
            </a:extLst>
          </p:cNvPr>
          <p:cNvPicPr>
            <a:picLocks noGrp="1" noRot="1" noChangeAspect="1"/>
          </p:cNvPicPr>
          <p:nvPr>
            <p:ph idx="1"/>
            <a:videoFile r:link="rId1"/>
          </p:nvPr>
        </p:nvPicPr>
        <p:blipFill>
          <a:blip r:embed="rId4"/>
          <a:stretch>
            <a:fillRect/>
          </a:stretch>
        </p:blipFill>
        <p:spPr>
          <a:xfrm>
            <a:off x="677334" y="497911"/>
            <a:ext cx="9103581" cy="5143472"/>
          </a:xfrm>
          <a:prstGeom prst="rect">
            <a:avLst/>
          </a:prstGeom>
        </p:spPr>
      </p:pic>
    </p:spTree>
    <p:extLst>
      <p:ext uri="{BB962C8B-B14F-4D97-AF65-F5344CB8AC3E}">
        <p14:creationId xmlns:p14="http://schemas.microsoft.com/office/powerpoint/2010/main" val="342868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B3CB-1043-86AE-0054-383F192CAFBE}"/>
              </a:ext>
            </a:extLst>
          </p:cNvPr>
          <p:cNvSpPr>
            <a:spLocks noGrp="1"/>
          </p:cNvSpPr>
          <p:nvPr>
            <p:ph type="title"/>
          </p:nvPr>
        </p:nvSpPr>
        <p:spPr/>
        <p:txBody>
          <a:bodyPr/>
          <a:lstStyle/>
          <a:p>
            <a:r>
              <a:rPr lang="en-IE" dirty="0"/>
              <a:t>Where does our hope come from?</a:t>
            </a:r>
          </a:p>
        </p:txBody>
      </p:sp>
      <p:sp>
        <p:nvSpPr>
          <p:cNvPr id="3" name="Content Placeholder 2">
            <a:extLst>
              <a:ext uri="{FF2B5EF4-FFF2-40B4-BE49-F238E27FC236}">
                <a16:creationId xmlns:a16="http://schemas.microsoft.com/office/drawing/2014/main" id="{2F446E86-A73B-5C69-5932-428359CC3B25}"/>
              </a:ext>
            </a:extLst>
          </p:cNvPr>
          <p:cNvSpPr>
            <a:spLocks noGrp="1"/>
          </p:cNvSpPr>
          <p:nvPr>
            <p:ph idx="1"/>
          </p:nvPr>
        </p:nvSpPr>
        <p:spPr/>
        <p:txBody>
          <a:bodyPr>
            <a:normAutofit lnSpcReduction="10000"/>
          </a:bodyPr>
          <a:lstStyle/>
          <a:p>
            <a:r>
              <a:rPr lang="en-IE" dirty="0"/>
              <a:t>A reading from the St Paul’s Letter to the Romans.</a:t>
            </a:r>
          </a:p>
          <a:p>
            <a:endParaRPr lang="en-IE" dirty="0"/>
          </a:p>
          <a:p>
            <a:r>
              <a:rPr lang="en-GB" dirty="0"/>
              <a:t>Our hope comes from God. May He fill you with joy and peace because of your trust in Him. May your hope grow stronger by the power of the Holy Spirit.</a:t>
            </a:r>
          </a:p>
          <a:p>
            <a:endParaRPr lang="en-GB" dirty="0"/>
          </a:p>
          <a:p>
            <a:r>
              <a:rPr lang="en-GB" dirty="0"/>
              <a:t>I am sure you are wise in all things and full of much good. You are able to help and teach each other. I have written to you with strong words about some things. I have written so you would remember.</a:t>
            </a:r>
          </a:p>
          <a:p>
            <a:endParaRPr lang="en-GB" dirty="0"/>
          </a:p>
          <a:p>
            <a:r>
              <a:rPr lang="en-GB" dirty="0"/>
              <a:t>The Word of the Lord</a:t>
            </a:r>
          </a:p>
          <a:p>
            <a:r>
              <a:rPr lang="en-GB" b="1" dirty="0"/>
              <a:t>Thanks be to God.</a:t>
            </a:r>
            <a:endParaRPr lang="en-IE" b="1" dirty="0"/>
          </a:p>
        </p:txBody>
      </p:sp>
    </p:spTree>
    <p:extLst>
      <p:ext uri="{BB962C8B-B14F-4D97-AF65-F5344CB8AC3E}">
        <p14:creationId xmlns:p14="http://schemas.microsoft.com/office/powerpoint/2010/main" val="241665618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13</TotalTime>
  <Words>2973</Words>
  <Application>Microsoft Office PowerPoint</Application>
  <PresentationFormat>Widescreen</PresentationFormat>
  <Paragraphs>162</Paragraphs>
  <Slides>19</Slides>
  <Notes>19</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Trebuchet MS</vt:lpstr>
      <vt:lpstr>Wingdings 3</vt:lpstr>
      <vt:lpstr>Facet</vt:lpstr>
      <vt:lpstr>PowerPoint Presentation</vt:lpstr>
      <vt:lpstr>Opening Year Reflection</vt:lpstr>
      <vt:lpstr>PowerPoint Presentation</vt:lpstr>
      <vt:lpstr>PowerPoint Presentation</vt:lpstr>
      <vt:lpstr>What is resilience?</vt:lpstr>
      <vt:lpstr>PowerPoint Presentation</vt:lpstr>
      <vt:lpstr>The theme of our service:  Hope</vt:lpstr>
      <vt:lpstr>PowerPoint Presentation</vt:lpstr>
      <vt:lpstr>Where does our hope come from?</vt:lpstr>
      <vt:lpstr>We listen now in song to this hope:</vt:lpstr>
      <vt:lpstr>How is this hope made real in our lives now?</vt:lpstr>
      <vt:lpstr>Also from the belief others have in you…</vt:lpstr>
      <vt:lpstr>Our deepest Fear by Marianne Williamson</vt:lpstr>
      <vt:lpstr>Where does our faith and hope come from?</vt:lpstr>
      <vt:lpstr>PowerPoint Presentation</vt:lpstr>
      <vt:lpstr>What does hoping and acting look like?</vt:lpstr>
      <vt:lpstr>And also to get out and immerse yourself in nature…</vt:lpstr>
      <vt:lpstr>And so together, we pray: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4</cp:revision>
  <dcterms:created xsi:type="dcterms:W3CDTF">2024-08-30T10:37:28Z</dcterms:created>
  <dcterms:modified xsi:type="dcterms:W3CDTF">2024-08-30T13:19:41Z</dcterms:modified>
</cp:coreProperties>
</file>