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530" r:id="rId2"/>
    <p:sldId id="472" r:id="rId3"/>
    <p:sldId id="508" r:id="rId4"/>
    <p:sldId id="532" r:id="rId5"/>
    <p:sldId id="548" r:id="rId6"/>
    <p:sldId id="537" r:id="rId7"/>
    <p:sldId id="539" r:id="rId8"/>
    <p:sldId id="538" r:id="rId9"/>
    <p:sldId id="542" r:id="rId10"/>
    <p:sldId id="541" r:id="rId11"/>
    <p:sldId id="544" r:id="rId12"/>
    <p:sldId id="536" r:id="rId13"/>
    <p:sldId id="540" r:id="rId14"/>
    <p:sldId id="545" r:id="rId15"/>
    <p:sldId id="546" r:id="rId16"/>
    <p:sldId id="520" r:id="rId17"/>
    <p:sldId id="547"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5670" autoAdjust="0"/>
  </p:normalViewPr>
  <p:slideViewPr>
    <p:cSldViewPr snapToGrid="0">
      <p:cViewPr varScale="1">
        <p:scale>
          <a:sx n="41" d="100"/>
          <a:sy n="41" d="100"/>
        </p:scale>
        <p:origin x="90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7FBC81-C62B-4624-86A3-6EE246AD6C63}" type="datetimeFigureOut">
              <a:rPr lang="en-IE" smtClean="0"/>
              <a:t>30/08/2024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08280D-08AC-4606-883B-431D17AE79C2}" type="slidenum">
              <a:rPr lang="en-IE" smtClean="0"/>
              <a:t>‹#›</a:t>
            </a:fld>
            <a:endParaRPr lang="en-IE"/>
          </a:p>
        </p:txBody>
      </p:sp>
    </p:spTree>
    <p:extLst>
      <p:ext uri="{BB962C8B-B14F-4D97-AF65-F5344CB8AC3E}">
        <p14:creationId xmlns:p14="http://schemas.microsoft.com/office/powerpoint/2010/main" val="110037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IE" sz="1200" b="1" u="sng" dirty="0"/>
              <a:t>Introduction for the Principal:</a:t>
            </a:r>
          </a:p>
          <a:p>
            <a:pPr marL="0" indent="0">
              <a:buNone/>
            </a:pPr>
            <a:endParaRPr lang="en-IE" sz="1200" dirty="0"/>
          </a:p>
          <a:p>
            <a:pPr marL="0" indent="0">
              <a:buNone/>
            </a:pPr>
            <a:r>
              <a:rPr lang="en-IE" sz="1200" dirty="0"/>
              <a:t>This short reflection will take about 30 minutes.   It might sit well within a larger assembly or meeting with the Year Group.  </a:t>
            </a:r>
          </a:p>
          <a:p>
            <a:pPr marL="0" indent="0">
              <a:buNone/>
            </a:pPr>
            <a:endParaRPr lang="en-IE" sz="1200" dirty="0"/>
          </a:p>
          <a:p>
            <a:pPr marL="0" indent="0">
              <a:buNone/>
            </a:pPr>
            <a:r>
              <a:rPr lang="en-IE" sz="1200" dirty="0"/>
              <a:t>Last year’s opening year reflections focused </a:t>
            </a:r>
            <a:r>
              <a:rPr lang="en-GB" sz="1200" dirty="0"/>
              <a:t>on the theme of vocation and the year before that on the theme of hope.  This year’s resources combine these two core Christian ideas and encourage students and colleagues ‘to hope </a:t>
            </a:r>
            <a:r>
              <a:rPr lang="en-GB" sz="1200" b="1" i="1" u="sng" dirty="0"/>
              <a:t>and </a:t>
            </a:r>
            <a:r>
              <a:rPr lang="en-GB" sz="1200" dirty="0"/>
              <a:t>to act.’</a:t>
            </a:r>
          </a:p>
          <a:p>
            <a:pPr marL="0" indent="0">
              <a:buNone/>
            </a:pPr>
            <a:r>
              <a:rPr lang="en-GB" sz="1200" dirty="0"/>
              <a:t>Our hopes and our prayers as Catholic schools always have a practical end; prayer can’t just be to console or to comfort ourselves.  Prayer always challenges us to action and perhaps the area we most need to be challenged is in terms of our responsibility to care for our common home.</a:t>
            </a:r>
          </a:p>
          <a:p>
            <a:pPr marL="0" indent="0">
              <a:buNone/>
            </a:pPr>
            <a:endParaRPr lang="en-GB" sz="1200" dirty="0"/>
          </a:p>
          <a:p>
            <a:pPr marL="0" indent="0">
              <a:buNone/>
            </a:pPr>
            <a:r>
              <a:rPr lang="en-GB" sz="1200" dirty="0"/>
              <a:t>Specifically, the resource for fifth year students, as they enter the final part of their post primary education, encourages students to reflect on their own values, how those values give them life and how those values can be made manifest in our world today.  Values are what motivate our action and it is, for Christians, in part our actions that bring us hope.  (For Christians, we also know our hope can’t ever just be about our own actions, which often fall short, our hope ultimately lies in the God).</a:t>
            </a:r>
          </a:p>
          <a:p>
            <a:pPr marL="0" indent="0">
              <a:buNone/>
            </a:pPr>
            <a:endParaRPr lang="en-GB" sz="1200" dirty="0"/>
          </a:p>
          <a:p>
            <a:pPr marL="0" indent="0">
              <a:buNone/>
            </a:pPr>
            <a:r>
              <a:rPr lang="en-GB" sz="1200" dirty="0"/>
              <a:t>‘To Hope and to Act with Creation’ is the theme of the Season of Creation and this resource, along with all of the other resources for the other year groups, draws on </a:t>
            </a:r>
            <a:r>
              <a:rPr lang="en-GB" sz="1200" b="1" i="1" u="sng" dirty="0"/>
              <a:t>some </a:t>
            </a:r>
            <a:r>
              <a:rPr lang="en-GB" sz="1200" dirty="0"/>
              <a:t>of the material and key ideas from Season of Creation.   Season of Creation begins on September 1, World Day of Prayer for the Care of Creation, and ends on October 4, the feast of St. Francis of Assisi, the patron saint of ecology beloved by many Christian denominations.  Season of Creation is an ecumenical and global prayer moment supported by Irish religious sisters, priests and brothers along with a growing number of lay movements and organisations. </a:t>
            </a:r>
          </a:p>
          <a:p>
            <a:pPr marL="0" indent="0">
              <a:buNone/>
            </a:pPr>
            <a:endParaRPr lang="en-GB" sz="1200" dirty="0"/>
          </a:p>
          <a:p>
            <a:pPr marL="0" indent="0">
              <a:buNone/>
            </a:pPr>
            <a:r>
              <a:rPr lang="en-GB" sz="1200" dirty="0"/>
              <a:t>Using the hashtag </a:t>
            </a:r>
            <a:r>
              <a:rPr lang="en-GB" sz="1200" b="1" i="1" u="none" dirty="0"/>
              <a:t>#SeasonofCreation</a:t>
            </a:r>
            <a:r>
              <a:rPr lang="en-GB" sz="1200" dirty="0"/>
              <a:t> linking to all the Christian denominations represented in your school and local community would be a great way to further build links within your local community among Christians of different denominations.</a:t>
            </a:r>
          </a:p>
          <a:p>
            <a:pPr marL="0" indent="0">
              <a:buNone/>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It is also worth considering, if you wish, ways of linking to your founding Congregation’s ongoing story as many religious congregations are prioritising the challenge of climate change in their work particularly, in terms of their work in the developing world.  This can be done by adding short videos from Congregation websites or a story about a sister/priest and the work they do in this area.</a:t>
            </a:r>
          </a:p>
          <a:p>
            <a:pPr marL="0" indent="0">
              <a:buNone/>
            </a:pPr>
            <a:endParaRPr lang="en-GB" sz="1200" dirty="0"/>
          </a:p>
          <a:p>
            <a:pPr marL="0" indent="0">
              <a:buNone/>
            </a:pPr>
            <a:r>
              <a:rPr lang="en-GB" sz="1200" dirty="0"/>
              <a:t>For fifth year students, the service is broken up into two parts.  The first part invites students, as they begin fifth year to reflect on their own still-emerging values.  The second half invites students to reflect how they’re going to live those values out over the year to come, particularly in terms of care of our common home.</a:t>
            </a:r>
          </a:p>
          <a:p>
            <a:pPr marL="0" indent="0">
              <a:buNone/>
            </a:pPr>
            <a:endParaRPr lang="en-GB" sz="1200" dirty="0"/>
          </a:p>
          <a:p>
            <a:pPr marL="0" indent="0">
              <a:buNone/>
            </a:pPr>
            <a:r>
              <a:rPr lang="en-GB" sz="1200" dirty="0"/>
              <a:t>If your school’s opening year prayer services fall outside these Season of Creation dates, the resource can still be used. You and your RE team will know best how to further adapt these resources for your own context. </a:t>
            </a:r>
          </a:p>
          <a:p>
            <a:pPr marL="0" indent="0">
              <a:buNone/>
            </a:pPr>
            <a:endParaRPr lang="en-GB" sz="1200" dirty="0"/>
          </a:p>
          <a:p>
            <a:pPr marL="0" indent="0">
              <a:buNone/>
            </a:pPr>
            <a:r>
              <a:rPr lang="en-GB" sz="1200" dirty="0"/>
              <a:t>Given challenges around attention space for increasing numbers of young – and not so young – people, all videos used in these resources are quite short.  You can if you wish say this to your gathered group when you’re about to play a video.  It can help with keeping their attention. </a:t>
            </a:r>
          </a:p>
          <a:p>
            <a:pPr marL="0" indent="0">
              <a:buNone/>
            </a:pPr>
            <a:endParaRPr lang="en-GB" sz="1200" dirty="0"/>
          </a:p>
          <a:p>
            <a:pPr marL="0" indent="0">
              <a:buNone/>
            </a:pPr>
            <a:r>
              <a:rPr lang="en-GB" sz="1200" dirty="0"/>
              <a:t>Finally, please note that there are suggested instructions for each slide in the notes under each slide.  Obviously adapt as you see fit for your own context.  We hope these resources prove a helpful addition in your work as faith leader of your school.</a:t>
            </a:r>
          </a:p>
          <a:p>
            <a:pPr marL="0" indent="0">
              <a:buNone/>
            </a:pPr>
            <a:r>
              <a:rPr lang="en-GB" sz="1200" dirty="0"/>
              <a:t> </a:t>
            </a:r>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1</a:t>
            </a:fld>
            <a:endParaRPr lang="en-IE"/>
          </a:p>
        </p:txBody>
      </p:sp>
    </p:spTree>
    <p:extLst>
      <p:ext uri="{BB962C8B-B14F-4D97-AF65-F5344CB8AC3E}">
        <p14:creationId xmlns:p14="http://schemas.microsoft.com/office/powerpoint/2010/main" val="2725921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b="1" dirty="0"/>
              <a:t>Principal:  </a:t>
            </a:r>
          </a:p>
          <a:p>
            <a:r>
              <a:rPr lang="en-IE" b="0" dirty="0"/>
              <a:t>So what in reality do YOU value?  Another way of answering that question is to ask what values or qualities you value in your friends.</a:t>
            </a:r>
          </a:p>
          <a:p>
            <a:endParaRPr lang="en-IE" b="1" dirty="0"/>
          </a:p>
          <a:p>
            <a:r>
              <a:rPr lang="en-IE" dirty="0"/>
              <a:t>This is from a survey carried out in 2018 (see https://phys.org/news/2018-11-young-people-diversity-humour-honesty.html)  carried out by sociologists in Wales.  It’s interesting to see what the young people surveyed valued in their friends.  See how high values like honest and kindness are?  This are values we can all get behind and obviously encourage here in (school’s name).  </a:t>
            </a:r>
          </a:p>
          <a:p>
            <a:endParaRPr lang="en-IE" dirty="0"/>
          </a:p>
          <a:p>
            <a:r>
              <a:rPr lang="en-IE" i="1" dirty="0"/>
              <a:t>(You could give some examples of the values of honesty and kindness that your school witnesses to).</a:t>
            </a:r>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10</a:t>
            </a:fld>
            <a:endParaRPr lang="en-IE"/>
          </a:p>
        </p:txBody>
      </p:sp>
    </p:spTree>
    <p:extLst>
      <p:ext uri="{BB962C8B-B14F-4D97-AF65-F5344CB8AC3E}">
        <p14:creationId xmlns:p14="http://schemas.microsoft.com/office/powerpoint/2010/main" val="3373051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1" dirty="0"/>
              <a:t>(Note for principal:  you might add here images from the life of the school and/or the school’s mission/vision statement outlining what’s important to your school.)</a:t>
            </a:r>
          </a:p>
        </p:txBody>
      </p:sp>
      <p:sp>
        <p:nvSpPr>
          <p:cNvPr id="4" name="Slide Number Placeholder 3"/>
          <p:cNvSpPr>
            <a:spLocks noGrp="1"/>
          </p:cNvSpPr>
          <p:nvPr>
            <p:ph type="sldNum" sz="quarter" idx="5"/>
          </p:nvPr>
        </p:nvSpPr>
        <p:spPr/>
        <p:txBody>
          <a:bodyPr/>
          <a:lstStyle/>
          <a:p>
            <a:fld id="{1FDCC416-BBD6-4FE7-ACDD-D337B4BEE86E}" type="slidenum">
              <a:rPr lang="en-IE" smtClean="0"/>
              <a:t>11</a:t>
            </a:fld>
            <a:endParaRPr lang="en-IE"/>
          </a:p>
        </p:txBody>
      </p:sp>
    </p:spTree>
    <p:extLst>
      <p:ext uri="{BB962C8B-B14F-4D97-AF65-F5344CB8AC3E}">
        <p14:creationId xmlns:p14="http://schemas.microsoft.com/office/powerpoint/2010/main" val="2955943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Principal:  </a:t>
            </a:r>
            <a:r>
              <a:rPr lang="en-GB" b="0" dirty="0"/>
              <a:t>Our final symbol in our sacred space that I’d like to draw your attention to is this. (student name) is now going to introduce us to the final symbol on our sacred space.</a:t>
            </a:r>
          </a:p>
          <a:p>
            <a:endParaRPr lang="en-GB" b="1" dirty="0"/>
          </a:p>
          <a:p>
            <a:r>
              <a:rPr lang="en-IE" b="1" dirty="0"/>
              <a:t>Reader 8:  </a:t>
            </a:r>
            <a:r>
              <a:rPr lang="en-IE" dirty="0"/>
              <a:t>All across the world, Christians will celebrate Season of Creation from the 1</a:t>
            </a:r>
            <a:r>
              <a:rPr lang="en-IE" baseline="30000" dirty="0"/>
              <a:t>st</a:t>
            </a:r>
            <a:r>
              <a:rPr lang="en-IE" dirty="0"/>
              <a:t> September to the 4</a:t>
            </a:r>
            <a:r>
              <a:rPr lang="en-IE" baseline="30000" dirty="0"/>
              <a:t>th</a:t>
            </a:r>
            <a:r>
              <a:rPr lang="en-IE" dirty="0"/>
              <a:t> October.  This happens every year.   This year the theme of Season of Creation is to Hope and Act with Creation.  This is the Logo of the celebration.  </a:t>
            </a:r>
          </a:p>
          <a:p>
            <a:endParaRPr lang="en-IE" dirty="0"/>
          </a:p>
          <a:p>
            <a:r>
              <a:rPr lang="en-IE" dirty="0"/>
              <a:t>It’s a challenge for us to reflect on our own values and how we can put those at the service of the care of creation.</a:t>
            </a:r>
          </a:p>
        </p:txBody>
      </p:sp>
      <p:sp>
        <p:nvSpPr>
          <p:cNvPr id="4" name="Slide Number Placeholder 3"/>
          <p:cNvSpPr>
            <a:spLocks noGrp="1"/>
          </p:cNvSpPr>
          <p:nvPr>
            <p:ph type="sldNum" sz="quarter" idx="5"/>
          </p:nvPr>
        </p:nvSpPr>
        <p:spPr/>
        <p:txBody>
          <a:bodyPr/>
          <a:lstStyle/>
          <a:p>
            <a:fld id="{1FDCC416-BBD6-4FE7-ACDD-D337B4BEE86E}" type="slidenum">
              <a:rPr lang="en-IE" smtClean="0"/>
              <a:t>12</a:t>
            </a:fld>
            <a:endParaRPr lang="en-IE"/>
          </a:p>
        </p:txBody>
      </p:sp>
    </p:spTree>
    <p:extLst>
      <p:ext uri="{BB962C8B-B14F-4D97-AF65-F5344CB8AC3E}">
        <p14:creationId xmlns:p14="http://schemas.microsoft.com/office/powerpoint/2010/main" val="296872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b="1" dirty="0"/>
              <a:t>Principal:  </a:t>
            </a:r>
            <a:r>
              <a:rPr lang="en-IE" b="0" dirty="0"/>
              <a:t>In a survey undertaken by the ESRI in November 2022, the researchers found that </a:t>
            </a:r>
            <a:r>
              <a:rPr lang="en-GB" b="0" i="0" dirty="0">
                <a:solidFill>
                  <a:srgbClr val="040C28"/>
                </a:solidFill>
                <a:effectLst/>
                <a:latin typeface="Google Sans"/>
              </a:rPr>
              <a:t>over 90 per cent of youth in Ireland judge protecting the environment to be very important value for them.</a:t>
            </a:r>
            <a:r>
              <a:rPr lang="en-GB" b="0" i="0" dirty="0">
                <a:solidFill>
                  <a:srgbClr val="202124"/>
                </a:solidFill>
                <a:effectLst/>
                <a:highlight>
                  <a:srgbClr val="FFFFFF"/>
                </a:highlight>
                <a:latin typeface="Google Sans"/>
              </a:rPr>
              <a:t>. Most believe there are things they can do in their everyday lives to help combat climate change and feel responsible to do so.</a:t>
            </a:r>
            <a:endParaRPr lang="en-IE" b="0" dirty="0"/>
          </a:p>
          <a:p>
            <a:endParaRPr lang="en-IE" b="0" dirty="0"/>
          </a:p>
          <a:p>
            <a:r>
              <a:rPr lang="en-IE" b="0" i="1" dirty="0"/>
              <a:t>(See https://www.esri.ie/news/young-people-support-more-radical-climate-action#:~:text=The%20findings%20are%20contained%20in,on%20activities%20that%20cause%20emissions.)</a:t>
            </a:r>
          </a:p>
        </p:txBody>
      </p:sp>
      <p:sp>
        <p:nvSpPr>
          <p:cNvPr id="4" name="Slide Number Placeholder 3"/>
          <p:cNvSpPr>
            <a:spLocks noGrp="1"/>
          </p:cNvSpPr>
          <p:nvPr>
            <p:ph type="sldNum" sz="quarter" idx="5"/>
          </p:nvPr>
        </p:nvSpPr>
        <p:spPr/>
        <p:txBody>
          <a:bodyPr/>
          <a:lstStyle/>
          <a:p>
            <a:fld id="{1FDCC416-BBD6-4FE7-ACDD-D337B4BEE86E}" type="slidenum">
              <a:rPr lang="en-IE" smtClean="0"/>
              <a:t>13</a:t>
            </a:fld>
            <a:endParaRPr lang="en-IE"/>
          </a:p>
        </p:txBody>
      </p:sp>
    </p:spTree>
    <p:extLst>
      <p:ext uri="{BB962C8B-B14F-4D97-AF65-F5344CB8AC3E}">
        <p14:creationId xmlns:p14="http://schemas.microsoft.com/office/powerpoint/2010/main" val="2920022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https://youtu.be/o7a8wCu8Wr8</a:t>
            </a:r>
          </a:p>
        </p:txBody>
      </p:sp>
      <p:sp>
        <p:nvSpPr>
          <p:cNvPr id="4" name="Slide Number Placeholder 3"/>
          <p:cNvSpPr>
            <a:spLocks noGrp="1"/>
          </p:cNvSpPr>
          <p:nvPr>
            <p:ph type="sldNum" sz="quarter" idx="5"/>
          </p:nvPr>
        </p:nvSpPr>
        <p:spPr/>
        <p:txBody>
          <a:bodyPr/>
          <a:lstStyle/>
          <a:p>
            <a:fld id="{1FDCC416-BBD6-4FE7-ACDD-D337B4BEE86E}" type="slidenum">
              <a:rPr lang="en-IE" smtClean="0"/>
              <a:t>14</a:t>
            </a:fld>
            <a:endParaRPr lang="en-IE"/>
          </a:p>
        </p:txBody>
      </p:sp>
    </p:spTree>
    <p:extLst>
      <p:ext uri="{BB962C8B-B14F-4D97-AF65-F5344CB8AC3E}">
        <p14:creationId xmlns:p14="http://schemas.microsoft.com/office/powerpoint/2010/main" val="853730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i="1" dirty="0"/>
              <a:t>Note for principal:  You might share actions fifth year students in your school can do and opportunities they have in your school to put their values in action in terms of the climate crisis.  Images and/or examples would work best.  </a:t>
            </a:r>
          </a:p>
        </p:txBody>
      </p:sp>
      <p:sp>
        <p:nvSpPr>
          <p:cNvPr id="4" name="Slide Number Placeholder 3"/>
          <p:cNvSpPr>
            <a:spLocks noGrp="1"/>
          </p:cNvSpPr>
          <p:nvPr>
            <p:ph type="sldNum" sz="quarter" idx="5"/>
          </p:nvPr>
        </p:nvSpPr>
        <p:spPr/>
        <p:txBody>
          <a:bodyPr/>
          <a:lstStyle/>
          <a:p>
            <a:fld id="{1FDCC416-BBD6-4FE7-ACDD-D337B4BEE86E}" type="slidenum">
              <a:rPr lang="en-IE" smtClean="0"/>
              <a:t>15</a:t>
            </a:fld>
            <a:endParaRPr lang="en-IE"/>
          </a:p>
        </p:txBody>
      </p:sp>
    </p:spTree>
    <p:extLst>
      <p:ext uri="{BB962C8B-B14F-4D97-AF65-F5344CB8AC3E}">
        <p14:creationId xmlns:p14="http://schemas.microsoft.com/office/powerpoint/2010/main" val="3201705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endParaRPr lang="en-IE" dirty="0"/>
          </a:p>
          <a:p>
            <a:r>
              <a:rPr lang="en-IE" dirty="0"/>
              <a:t>(These prayers of the faithful can be lead by fifth year students).</a:t>
            </a:r>
          </a:p>
        </p:txBody>
      </p:sp>
      <p:sp>
        <p:nvSpPr>
          <p:cNvPr id="4" name="Slide Number Placeholder 3"/>
          <p:cNvSpPr>
            <a:spLocks noGrp="1"/>
          </p:cNvSpPr>
          <p:nvPr>
            <p:ph type="sldNum" sz="quarter" idx="5"/>
          </p:nvPr>
        </p:nvSpPr>
        <p:spPr/>
        <p:txBody>
          <a:bodyPr/>
          <a:lstStyle/>
          <a:p>
            <a:fld id="{1FDCC416-BBD6-4FE7-ACDD-D337B4BEE86E}" type="slidenum">
              <a:rPr lang="en-IE" smtClean="0"/>
              <a:t>16</a:t>
            </a:fld>
            <a:endParaRPr lang="en-IE"/>
          </a:p>
        </p:txBody>
      </p:sp>
    </p:spTree>
    <p:extLst>
      <p:ext uri="{BB962C8B-B14F-4D97-AF65-F5344CB8AC3E}">
        <p14:creationId xmlns:p14="http://schemas.microsoft.com/office/powerpoint/2010/main" val="2514406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https://youtu.be/MHIfRLNYUGw</a:t>
            </a:r>
          </a:p>
          <a:p>
            <a:endParaRPr lang="en-IE" dirty="0"/>
          </a:p>
          <a:p>
            <a:r>
              <a:rPr lang="en-IE" i="1" dirty="0"/>
              <a:t>Note for principal:  feel free to pick a different hymn.  You may also wish to end the service before the hymn with your own words of conclusion.</a:t>
            </a:r>
          </a:p>
        </p:txBody>
      </p:sp>
      <p:sp>
        <p:nvSpPr>
          <p:cNvPr id="4" name="Slide Number Placeholder 3"/>
          <p:cNvSpPr>
            <a:spLocks noGrp="1"/>
          </p:cNvSpPr>
          <p:nvPr>
            <p:ph type="sldNum" sz="quarter" idx="5"/>
          </p:nvPr>
        </p:nvSpPr>
        <p:spPr/>
        <p:txBody>
          <a:bodyPr/>
          <a:lstStyle/>
          <a:p>
            <a:fld id="{1FDCC416-BBD6-4FE7-ACDD-D337B4BEE86E}" type="slidenum">
              <a:rPr lang="en-IE" smtClean="0"/>
              <a:t>17</a:t>
            </a:fld>
            <a:endParaRPr lang="en-IE"/>
          </a:p>
        </p:txBody>
      </p:sp>
    </p:spTree>
    <p:extLst>
      <p:ext uri="{BB962C8B-B14F-4D97-AF65-F5344CB8AC3E}">
        <p14:creationId xmlns:p14="http://schemas.microsoft.com/office/powerpoint/2010/main" val="2805254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i="1" dirty="0"/>
          </a:p>
          <a:p>
            <a:r>
              <a:rPr lang="en-IE" i="1" dirty="0"/>
              <a:t>Note for principal:</a:t>
            </a:r>
          </a:p>
          <a:p>
            <a:r>
              <a:rPr lang="en-IE" i="1" dirty="0"/>
              <a:t>You can begin by welcoming fifth year students to the prayer service and perhaps saying something around the importance of prayer in your school as a way of centring everyone on what we see as important and how we understand God at the centre of everything we do. Ultimately when we pray together, we hope it softens us up a little bit to help us look after one another and our planet and to help us feel as if we belong. </a:t>
            </a:r>
          </a:p>
          <a:p>
            <a:endParaRPr lang="en-IE" i="1" dirty="0"/>
          </a:p>
          <a:p>
            <a:r>
              <a:rPr lang="en-IE" i="1" dirty="0"/>
              <a:t>Different people and different faith traditions have different beliefs, and all of these are welcome in our school. </a:t>
            </a:r>
          </a:p>
          <a:p>
            <a:endParaRPr lang="en-IE" i="1" dirty="0"/>
          </a:p>
          <a:p>
            <a:r>
              <a:rPr lang="en-IE" i="1" dirty="0"/>
              <a:t>You could also, if you wish, explain your school crest.</a:t>
            </a:r>
            <a:endParaRPr lang="en-IE" dirty="0"/>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2</a:t>
            </a:fld>
            <a:endParaRPr lang="en-IE"/>
          </a:p>
        </p:txBody>
      </p:sp>
    </p:spTree>
    <p:extLst>
      <p:ext uri="{BB962C8B-B14F-4D97-AF65-F5344CB8AC3E}">
        <p14:creationId xmlns:p14="http://schemas.microsoft.com/office/powerpoint/2010/main" val="1343046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i="1" dirty="0"/>
              <a:t>Note for principal: Introduce anyone who will be co-leading the service.</a:t>
            </a:r>
          </a:p>
          <a:p>
            <a:r>
              <a:rPr lang="en-IE" i="1" dirty="0"/>
              <a:t>This slide is a chance to introduce your sacred space and in doing so to help students begin to become quiet in themselves as they prepare to pray together.</a:t>
            </a:r>
          </a:p>
          <a:p>
            <a:endParaRPr lang="en-IE" i="1" dirty="0"/>
          </a:p>
          <a:p>
            <a:pPr marL="171450" indent="-171450">
              <a:buFontTx/>
              <a:buChar char="-"/>
            </a:pPr>
            <a:r>
              <a:rPr lang="en-IE" i="1" dirty="0"/>
              <a:t>A candle; representing God’s presence with us.</a:t>
            </a:r>
          </a:p>
          <a:p>
            <a:pPr marL="171450" indent="-171450">
              <a:buFontTx/>
              <a:buChar char="-"/>
            </a:pPr>
            <a:r>
              <a:rPr lang="en-IE" i="1" dirty="0"/>
              <a:t>The picture of the symbol of the Season of Creation 2024 (see slide 10 or go to seasonofcreation.org) </a:t>
            </a:r>
          </a:p>
          <a:p>
            <a:pPr marL="171450" indent="-171450">
              <a:buFontTx/>
              <a:buChar char="-"/>
            </a:pPr>
            <a:r>
              <a:rPr lang="en-IE" i="1" dirty="0"/>
              <a:t>A compass</a:t>
            </a:r>
          </a:p>
          <a:p>
            <a:pPr marL="171450" indent="-171450">
              <a:buFontTx/>
              <a:buChar char="-"/>
            </a:pPr>
            <a:r>
              <a:rPr lang="en-IE" i="1" dirty="0"/>
              <a:t>A Bible</a:t>
            </a:r>
          </a:p>
          <a:p>
            <a:endParaRPr lang="en-IE" dirty="0"/>
          </a:p>
          <a:p>
            <a:endParaRPr lang="en-IE" dirty="0"/>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3</a:t>
            </a:fld>
            <a:endParaRPr lang="en-IE"/>
          </a:p>
        </p:txBody>
      </p:sp>
    </p:spTree>
    <p:extLst>
      <p:ext uri="{BB962C8B-B14F-4D97-AF65-F5344CB8AC3E}">
        <p14:creationId xmlns:p14="http://schemas.microsoft.com/office/powerpoint/2010/main" val="164270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IE" b="1" dirty="0"/>
              <a:t>Principal:   </a:t>
            </a:r>
            <a:r>
              <a:rPr lang="en-IE" dirty="0"/>
              <a:t>The first symbol is our candle.  And so, we  light a candle.  </a:t>
            </a:r>
            <a:r>
              <a:rPr lang="en-IE" i="0" dirty="0"/>
              <a:t>We light a candle at the beginning of every prayer we make in our school.</a:t>
            </a:r>
          </a:p>
          <a:p>
            <a:endParaRPr lang="en-IE" dirty="0"/>
          </a:p>
          <a:p>
            <a:r>
              <a:rPr lang="en-IE" dirty="0"/>
              <a:t>What does the lighting of our candle do?  It reminds us that we are not alone.  God is with us as we pray together.  God is our light and lights the way for us as a school community. God is with us as we journey together as a Year group from the start of first year to the end of sixth year.  We pray God’s blessing on you in a special way as you begin Fifth Year.</a:t>
            </a:r>
          </a:p>
          <a:p>
            <a:endParaRPr lang="en-IE" dirty="0"/>
          </a:p>
          <a:p>
            <a:r>
              <a:rPr lang="en-IE" dirty="0"/>
              <a:t>We invite now _________________ (student name) to light our candle as our prayer begins.</a:t>
            </a:r>
          </a:p>
          <a:p>
            <a:endParaRPr lang="en-IE" dirty="0"/>
          </a:p>
          <a:p>
            <a:r>
              <a:rPr lang="en-IE" dirty="0"/>
              <a:t>And we begin our prayer now, “In the Name of the Father….”</a:t>
            </a:r>
          </a:p>
          <a:p>
            <a:endParaRPr lang="en-IE" dirty="0"/>
          </a:p>
          <a:p>
            <a:r>
              <a:rPr lang="en-IE" dirty="0"/>
              <a:t>(If you wish to use music as part of the service, a hymn relating to light can be used here).</a:t>
            </a:r>
          </a:p>
        </p:txBody>
      </p:sp>
      <p:sp>
        <p:nvSpPr>
          <p:cNvPr id="4" name="Slide Number Placeholder 3"/>
          <p:cNvSpPr>
            <a:spLocks noGrp="1"/>
          </p:cNvSpPr>
          <p:nvPr>
            <p:ph type="sldNum" sz="quarter" idx="5"/>
          </p:nvPr>
        </p:nvSpPr>
        <p:spPr/>
        <p:txBody>
          <a:bodyPr/>
          <a:lstStyle/>
          <a:p>
            <a:fld id="{1FDCC416-BBD6-4FE7-ACDD-D337B4BEE86E}" type="slidenum">
              <a:rPr lang="en-IE" smtClean="0"/>
              <a:t>4</a:t>
            </a:fld>
            <a:endParaRPr lang="en-IE"/>
          </a:p>
        </p:txBody>
      </p:sp>
    </p:spTree>
    <p:extLst>
      <p:ext uri="{BB962C8B-B14F-4D97-AF65-F5344CB8AC3E}">
        <p14:creationId xmlns:p14="http://schemas.microsoft.com/office/powerpoint/2010/main" val="3078558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i="1" dirty="0"/>
              <a:t>Note for principal:  you might say a few words to students about their starting fifth year and that transition into the last two years of their schooling in (school name).  A word acknowledging their hopes and fears, ambitions and concerns might be helpful.  </a:t>
            </a:r>
          </a:p>
        </p:txBody>
      </p:sp>
      <p:sp>
        <p:nvSpPr>
          <p:cNvPr id="4" name="Slide Number Placeholder 3"/>
          <p:cNvSpPr>
            <a:spLocks noGrp="1"/>
          </p:cNvSpPr>
          <p:nvPr>
            <p:ph type="sldNum" sz="quarter" idx="5"/>
          </p:nvPr>
        </p:nvSpPr>
        <p:spPr/>
        <p:txBody>
          <a:bodyPr/>
          <a:lstStyle/>
          <a:p>
            <a:fld id="{1FDCC416-BBD6-4FE7-ACDD-D337B4BEE86E}" type="slidenum">
              <a:rPr lang="en-IE" smtClean="0"/>
              <a:t>5</a:t>
            </a:fld>
            <a:endParaRPr lang="en-IE"/>
          </a:p>
        </p:txBody>
      </p:sp>
    </p:spTree>
    <p:extLst>
      <p:ext uri="{BB962C8B-B14F-4D97-AF65-F5344CB8AC3E}">
        <p14:creationId xmlns:p14="http://schemas.microsoft.com/office/powerpoint/2010/main" val="1426508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Principal:  </a:t>
            </a:r>
            <a:r>
              <a:rPr lang="en-IE" b="0" dirty="0"/>
              <a:t>(Student name) now presents our  second symbol – a compass.  A compass shows the direction we want to go.  As you begin fifth year what direction are you moving towards?  Where do you want to go?  What’s important to you?  How do you show what’s important to you by how you act?  These are just some of the questions we’ll be reflecting on through our prayer today together.</a:t>
            </a:r>
          </a:p>
          <a:p>
            <a:endParaRPr lang="en-IE" b="0" dirty="0"/>
          </a:p>
          <a:p>
            <a:endParaRPr lang="en-IE" b="0" dirty="0"/>
          </a:p>
          <a:p>
            <a:endParaRPr lang="en-IE" b="1" dirty="0"/>
          </a:p>
        </p:txBody>
      </p:sp>
      <p:sp>
        <p:nvSpPr>
          <p:cNvPr id="4" name="Slide Number Placeholder 3"/>
          <p:cNvSpPr>
            <a:spLocks noGrp="1"/>
          </p:cNvSpPr>
          <p:nvPr>
            <p:ph type="sldNum" sz="quarter" idx="5"/>
          </p:nvPr>
        </p:nvSpPr>
        <p:spPr/>
        <p:txBody>
          <a:bodyPr/>
          <a:lstStyle/>
          <a:p>
            <a:fld id="{1FDCC416-BBD6-4FE7-ACDD-D337B4BEE86E}" type="slidenum">
              <a:rPr lang="en-IE" smtClean="0"/>
              <a:t>6</a:t>
            </a:fld>
            <a:endParaRPr lang="en-IE"/>
          </a:p>
        </p:txBody>
      </p:sp>
    </p:spTree>
    <p:extLst>
      <p:ext uri="{BB962C8B-B14F-4D97-AF65-F5344CB8AC3E}">
        <p14:creationId xmlns:p14="http://schemas.microsoft.com/office/powerpoint/2010/main" val="1495031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Principal: </a:t>
            </a:r>
          </a:p>
          <a:p>
            <a:endParaRPr lang="en-IE" b="1" dirty="0"/>
          </a:p>
          <a:p>
            <a:r>
              <a:rPr lang="en-IE" b="0" dirty="0"/>
              <a:t>Here is a long list of values.  These values, like points on our compass, can give our lives direction….. Can you see any of your own values here?  How can we work out our own values?</a:t>
            </a:r>
          </a:p>
          <a:p>
            <a:endParaRPr lang="en-IE" b="0" dirty="0"/>
          </a:p>
          <a:p>
            <a:r>
              <a:rPr lang="en-IE" b="0" dirty="0"/>
              <a:t>So pause for a moment in silence to reflect on your own values…. What is really important to me?’</a:t>
            </a:r>
          </a:p>
          <a:p>
            <a:endParaRPr lang="en-IE" b="0" dirty="0"/>
          </a:p>
          <a:p>
            <a:endParaRPr lang="en-IE" b="0" dirty="0"/>
          </a:p>
          <a:p>
            <a:r>
              <a:rPr lang="en-IE" b="0" dirty="0"/>
              <a:t>To help you answer that question, we’re going to reflect now using a short five minute video that takes us through a process of finding out what’s important to each of us.</a:t>
            </a:r>
          </a:p>
          <a:p>
            <a:endParaRPr lang="en-IE" b="0" dirty="0"/>
          </a:p>
          <a:p>
            <a:endParaRPr lang="en-IE" b="1" dirty="0"/>
          </a:p>
        </p:txBody>
      </p:sp>
      <p:sp>
        <p:nvSpPr>
          <p:cNvPr id="4" name="Slide Number Placeholder 3"/>
          <p:cNvSpPr>
            <a:spLocks noGrp="1"/>
          </p:cNvSpPr>
          <p:nvPr>
            <p:ph type="sldNum" sz="quarter" idx="5"/>
          </p:nvPr>
        </p:nvSpPr>
        <p:spPr/>
        <p:txBody>
          <a:bodyPr/>
          <a:lstStyle/>
          <a:p>
            <a:fld id="{1FDCC416-BBD6-4FE7-ACDD-D337B4BEE86E}" type="slidenum">
              <a:rPr lang="en-IE" smtClean="0"/>
              <a:t>7</a:t>
            </a:fld>
            <a:endParaRPr lang="en-IE"/>
          </a:p>
        </p:txBody>
      </p:sp>
    </p:spTree>
    <p:extLst>
      <p:ext uri="{BB962C8B-B14F-4D97-AF65-F5344CB8AC3E}">
        <p14:creationId xmlns:p14="http://schemas.microsoft.com/office/powerpoint/2010/main" val="3092641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https://youtu.be/fPYHNPf5XpA</a:t>
            </a:r>
          </a:p>
          <a:p>
            <a:endParaRPr lang="en-IE" dirty="0"/>
          </a:p>
          <a:p>
            <a:endParaRPr lang="en-IE" dirty="0"/>
          </a:p>
        </p:txBody>
      </p:sp>
      <p:sp>
        <p:nvSpPr>
          <p:cNvPr id="4" name="Slide Number Placeholder 3"/>
          <p:cNvSpPr>
            <a:spLocks noGrp="1"/>
          </p:cNvSpPr>
          <p:nvPr>
            <p:ph type="sldNum" sz="quarter" idx="5"/>
          </p:nvPr>
        </p:nvSpPr>
        <p:spPr/>
        <p:txBody>
          <a:bodyPr/>
          <a:lstStyle/>
          <a:p>
            <a:fld id="{1FDCC416-BBD6-4FE7-ACDD-D337B4BEE86E}" type="slidenum">
              <a:rPr lang="en-IE" smtClean="0"/>
              <a:t>8</a:t>
            </a:fld>
            <a:endParaRPr lang="en-IE"/>
          </a:p>
        </p:txBody>
      </p:sp>
    </p:spTree>
    <p:extLst>
      <p:ext uri="{BB962C8B-B14F-4D97-AF65-F5344CB8AC3E}">
        <p14:creationId xmlns:p14="http://schemas.microsoft.com/office/powerpoint/2010/main" val="3439021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Principal:  </a:t>
            </a:r>
            <a:r>
              <a:rPr lang="en-IE" b="0" dirty="0"/>
              <a:t>(student name) will now lead us in a reading.  The other symbol in our sacred space is the Bible.  The Bible is like the compass; it gives direction and shows us what’s important.  The reading we’re going to hear now says that three things are the most important – faith, hope and love – and of these things, for Christians, the greatest of these things is love.    The reading also speaks about the difference between seeing things the way children see them and seeing things in maybe a more mature way. Is their an invitation there for you as you move now into the two most senior years in our school?</a:t>
            </a:r>
            <a:endParaRPr lang="en-IE" b="1" dirty="0"/>
          </a:p>
        </p:txBody>
      </p:sp>
      <p:sp>
        <p:nvSpPr>
          <p:cNvPr id="4" name="Slide Number Placeholder 3"/>
          <p:cNvSpPr>
            <a:spLocks noGrp="1"/>
          </p:cNvSpPr>
          <p:nvPr>
            <p:ph type="sldNum" sz="quarter" idx="5"/>
          </p:nvPr>
        </p:nvSpPr>
        <p:spPr/>
        <p:txBody>
          <a:bodyPr/>
          <a:lstStyle/>
          <a:p>
            <a:fld id="{1FDCC416-BBD6-4FE7-ACDD-D337B4BEE86E}" type="slidenum">
              <a:rPr lang="en-IE" smtClean="0"/>
              <a:t>9</a:t>
            </a:fld>
            <a:endParaRPr lang="en-IE"/>
          </a:p>
        </p:txBody>
      </p:sp>
    </p:spTree>
    <p:extLst>
      <p:ext uri="{BB962C8B-B14F-4D97-AF65-F5344CB8AC3E}">
        <p14:creationId xmlns:p14="http://schemas.microsoft.com/office/powerpoint/2010/main" val="4048617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130CF4-4F49-4506-830A-E0F5546B187C}"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7F78FCF-EADB-48FD-8DDA-EB03AA9203AC}" type="slidenum">
              <a:rPr lang="en-IE" smtClean="0"/>
              <a:t>‹#›</a:t>
            </a:fld>
            <a:endParaRPr lang="en-IE"/>
          </a:p>
        </p:txBody>
      </p:sp>
    </p:spTree>
    <p:extLst>
      <p:ext uri="{BB962C8B-B14F-4D97-AF65-F5344CB8AC3E}">
        <p14:creationId xmlns:p14="http://schemas.microsoft.com/office/powerpoint/2010/main" val="4112669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130CF4-4F49-4506-830A-E0F5546B187C}"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7F78FCF-EADB-48FD-8DDA-EB03AA9203AC}" type="slidenum">
              <a:rPr lang="en-IE" smtClean="0"/>
              <a:t>‹#›</a:t>
            </a:fld>
            <a:endParaRPr lang="en-IE"/>
          </a:p>
        </p:txBody>
      </p:sp>
    </p:spTree>
    <p:extLst>
      <p:ext uri="{BB962C8B-B14F-4D97-AF65-F5344CB8AC3E}">
        <p14:creationId xmlns:p14="http://schemas.microsoft.com/office/powerpoint/2010/main" val="3351118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130CF4-4F49-4506-830A-E0F5546B187C}"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7F78FCF-EADB-48FD-8DDA-EB03AA9203AC}" type="slidenum">
              <a:rPr lang="en-IE" smtClean="0"/>
              <a:t>‹#›</a:t>
            </a:fld>
            <a:endParaRPr lang="en-I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28353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130CF4-4F49-4506-830A-E0F5546B187C}"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7F78FCF-EADB-48FD-8DDA-EB03AA9203AC}" type="slidenum">
              <a:rPr lang="en-IE" smtClean="0"/>
              <a:t>‹#›</a:t>
            </a:fld>
            <a:endParaRPr lang="en-IE"/>
          </a:p>
        </p:txBody>
      </p:sp>
    </p:spTree>
    <p:extLst>
      <p:ext uri="{BB962C8B-B14F-4D97-AF65-F5344CB8AC3E}">
        <p14:creationId xmlns:p14="http://schemas.microsoft.com/office/powerpoint/2010/main" val="3614294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130CF4-4F49-4506-830A-E0F5546B187C}"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7F78FCF-EADB-48FD-8DDA-EB03AA9203AC}" type="slidenum">
              <a:rPr lang="en-IE" smtClean="0"/>
              <a:t>‹#›</a:t>
            </a:fld>
            <a:endParaRPr lang="en-I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15607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130CF4-4F49-4506-830A-E0F5546B187C}"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7F78FCF-EADB-48FD-8DDA-EB03AA9203AC}" type="slidenum">
              <a:rPr lang="en-IE" smtClean="0"/>
              <a:t>‹#›</a:t>
            </a:fld>
            <a:endParaRPr lang="en-IE"/>
          </a:p>
        </p:txBody>
      </p:sp>
    </p:spTree>
    <p:extLst>
      <p:ext uri="{BB962C8B-B14F-4D97-AF65-F5344CB8AC3E}">
        <p14:creationId xmlns:p14="http://schemas.microsoft.com/office/powerpoint/2010/main" val="581493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0CF4-4F49-4506-830A-E0F5546B187C}"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7F78FCF-EADB-48FD-8DDA-EB03AA9203AC}" type="slidenum">
              <a:rPr lang="en-IE" smtClean="0"/>
              <a:t>‹#›</a:t>
            </a:fld>
            <a:endParaRPr lang="en-IE"/>
          </a:p>
        </p:txBody>
      </p:sp>
    </p:spTree>
    <p:extLst>
      <p:ext uri="{BB962C8B-B14F-4D97-AF65-F5344CB8AC3E}">
        <p14:creationId xmlns:p14="http://schemas.microsoft.com/office/powerpoint/2010/main" val="1855880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0CF4-4F49-4506-830A-E0F5546B187C}"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7F78FCF-EADB-48FD-8DDA-EB03AA9203AC}" type="slidenum">
              <a:rPr lang="en-IE" smtClean="0"/>
              <a:t>‹#›</a:t>
            </a:fld>
            <a:endParaRPr lang="en-IE"/>
          </a:p>
        </p:txBody>
      </p:sp>
    </p:spTree>
    <p:extLst>
      <p:ext uri="{BB962C8B-B14F-4D97-AF65-F5344CB8AC3E}">
        <p14:creationId xmlns:p14="http://schemas.microsoft.com/office/powerpoint/2010/main" val="406861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0CF4-4F49-4506-830A-E0F5546B187C}"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7F78FCF-EADB-48FD-8DDA-EB03AA9203AC}" type="slidenum">
              <a:rPr lang="en-IE" smtClean="0"/>
              <a:t>‹#›</a:t>
            </a:fld>
            <a:endParaRPr lang="en-IE"/>
          </a:p>
        </p:txBody>
      </p:sp>
    </p:spTree>
    <p:extLst>
      <p:ext uri="{BB962C8B-B14F-4D97-AF65-F5344CB8AC3E}">
        <p14:creationId xmlns:p14="http://schemas.microsoft.com/office/powerpoint/2010/main" val="190676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130CF4-4F49-4506-830A-E0F5546B187C}" type="datetimeFigureOut">
              <a:rPr lang="en-IE" smtClean="0"/>
              <a:t>30/08/2024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7F78FCF-EADB-48FD-8DDA-EB03AA9203AC}" type="slidenum">
              <a:rPr lang="en-IE" smtClean="0"/>
              <a:t>‹#›</a:t>
            </a:fld>
            <a:endParaRPr lang="en-IE"/>
          </a:p>
        </p:txBody>
      </p:sp>
    </p:spTree>
    <p:extLst>
      <p:ext uri="{BB962C8B-B14F-4D97-AF65-F5344CB8AC3E}">
        <p14:creationId xmlns:p14="http://schemas.microsoft.com/office/powerpoint/2010/main" val="2939765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130CF4-4F49-4506-830A-E0F5546B187C}" type="datetimeFigureOut">
              <a:rPr lang="en-IE" smtClean="0"/>
              <a:t>30/08/2024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7F78FCF-EADB-48FD-8DDA-EB03AA9203AC}" type="slidenum">
              <a:rPr lang="en-IE" smtClean="0"/>
              <a:t>‹#›</a:t>
            </a:fld>
            <a:endParaRPr lang="en-IE"/>
          </a:p>
        </p:txBody>
      </p:sp>
    </p:spTree>
    <p:extLst>
      <p:ext uri="{BB962C8B-B14F-4D97-AF65-F5344CB8AC3E}">
        <p14:creationId xmlns:p14="http://schemas.microsoft.com/office/powerpoint/2010/main" val="165125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30CF4-4F49-4506-830A-E0F5546B187C}" type="datetimeFigureOut">
              <a:rPr lang="en-IE" smtClean="0"/>
              <a:t>30/08/2024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47F78FCF-EADB-48FD-8DDA-EB03AA9203AC}" type="slidenum">
              <a:rPr lang="en-IE" smtClean="0"/>
              <a:t>‹#›</a:t>
            </a:fld>
            <a:endParaRPr lang="en-IE"/>
          </a:p>
        </p:txBody>
      </p:sp>
    </p:spTree>
    <p:extLst>
      <p:ext uri="{BB962C8B-B14F-4D97-AF65-F5344CB8AC3E}">
        <p14:creationId xmlns:p14="http://schemas.microsoft.com/office/powerpoint/2010/main" val="1095758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130CF4-4F49-4506-830A-E0F5546B187C}" type="datetimeFigureOut">
              <a:rPr lang="en-IE" smtClean="0"/>
              <a:t>30/08/2024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47F78FCF-EADB-48FD-8DDA-EB03AA9203AC}" type="slidenum">
              <a:rPr lang="en-IE" smtClean="0"/>
              <a:t>‹#›</a:t>
            </a:fld>
            <a:endParaRPr lang="en-IE"/>
          </a:p>
        </p:txBody>
      </p:sp>
    </p:spTree>
    <p:extLst>
      <p:ext uri="{BB962C8B-B14F-4D97-AF65-F5344CB8AC3E}">
        <p14:creationId xmlns:p14="http://schemas.microsoft.com/office/powerpoint/2010/main" val="89563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30CF4-4F49-4506-830A-E0F5546B187C}" type="datetimeFigureOut">
              <a:rPr lang="en-IE" smtClean="0"/>
              <a:t>30/08/2024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47F78FCF-EADB-48FD-8DDA-EB03AA9203AC}" type="slidenum">
              <a:rPr lang="en-IE" smtClean="0"/>
              <a:t>‹#›</a:t>
            </a:fld>
            <a:endParaRPr lang="en-IE"/>
          </a:p>
        </p:txBody>
      </p:sp>
    </p:spTree>
    <p:extLst>
      <p:ext uri="{BB962C8B-B14F-4D97-AF65-F5344CB8AC3E}">
        <p14:creationId xmlns:p14="http://schemas.microsoft.com/office/powerpoint/2010/main" val="4224264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130CF4-4F49-4506-830A-E0F5546B187C}" type="datetimeFigureOut">
              <a:rPr lang="en-IE" smtClean="0"/>
              <a:t>30/08/2024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7F78FCF-EADB-48FD-8DDA-EB03AA9203AC}" type="slidenum">
              <a:rPr lang="en-IE" smtClean="0"/>
              <a:t>‹#›</a:t>
            </a:fld>
            <a:endParaRPr lang="en-IE"/>
          </a:p>
        </p:txBody>
      </p:sp>
    </p:spTree>
    <p:extLst>
      <p:ext uri="{BB962C8B-B14F-4D97-AF65-F5344CB8AC3E}">
        <p14:creationId xmlns:p14="http://schemas.microsoft.com/office/powerpoint/2010/main" val="2613407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130CF4-4F49-4506-830A-E0F5546B187C}" type="datetimeFigureOut">
              <a:rPr lang="en-IE" smtClean="0"/>
              <a:t>30/08/2024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7F78FCF-EADB-48FD-8DDA-EB03AA9203AC}" type="slidenum">
              <a:rPr lang="en-IE" smtClean="0"/>
              <a:t>‹#›</a:t>
            </a:fld>
            <a:endParaRPr lang="en-IE"/>
          </a:p>
        </p:txBody>
      </p:sp>
    </p:spTree>
    <p:extLst>
      <p:ext uri="{BB962C8B-B14F-4D97-AF65-F5344CB8AC3E}">
        <p14:creationId xmlns:p14="http://schemas.microsoft.com/office/powerpoint/2010/main" val="651183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F130CF4-4F49-4506-830A-E0F5546B187C}" type="datetimeFigureOut">
              <a:rPr lang="en-IE" smtClean="0"/>
              <a:t>30/08/2024</a:t>
            </a:fld>
            <a:endParaRPr lang="en-I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7F78FCF-EADB-48FD-8DDA-EB03AA9203AC}" type="slidenum">
              <a:rPr lang="en-IE" smtClean="0"/>
              <a:t>‹#›</a:t>
            </a:fld>
            <a:endParaRPr lang="en-IE"/>
          </a:p>
        </p:txBody>
      </p:sp>
    </p:spTree>
    <p:extLst>
      <p:ext uri="{BB962C8B-B14F-4D97-AF65-F5344CB8AC3E}">
        <p14:creationId xmlns:p14="http://schemas.microsoft.com/office/powerpoint/2010/main" val="19677512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o7a8wCu8Wr8?feature=oembed" TargetMode="Externa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MHIfRLNYUGw?feature=oembed" TargetMode="Externa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fPYHNPf5XpA?feature=oembed" TargetMode="Externa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FAD06B-ABAD-F5AE-DE64-807964A60EB9}"/>
              </a:ext>
            </a:extLst>
          </p:cNvPr>
          <p:cNvSpPr>
            <a:spLocks noGrp="1"/>
          </p:cNvSpPr>
          <p:nvPr>
            <p:ph idx="1"/>
          </p:nvPr>
        </p:nvSpPr>
        <p:spPr/>
        <p:txBody>
          <a:bodyPr>
            <a:normAutofit fontScale="92500"/>
          </a:bodyPr>
          <a:lstStyle/>
          <a:p>
            <a:pPr marL="0" indent="0" algn="ctr">
              <a:buNone/>
            </a:pPr>
            <a:r>
              <a:rPr lang="en-GB" sz="5400" dirty="0"/>
              <a:t>Fifth Year</a:t>
            </a:r>
          </a:p>
          <a:p>
            <a:pPr marL="0" indent="0" algn="ctr">
              <a:buNone/>
            </a:pPr>
            <a:r>
              <a:rPr lang="en-GB" sz="5400" i="1" dirty="0"/>
              <a:t>Opening Year Prayer Service</a:t>
            </a:r>
          </a:p>
          <a:p>
            <a:pPr marL="0" indent="0" algn="ctr">
              <a:buNone/>
            </a:pPr>
            <a:endParaRPr lang="en-GB" sz="5400" dirty="0"/>
          </a:p>
          <a:p>
            <a:pPr marL="0" indent="0" algn="ctr">
              <a:buNone/>
            </a:pPr>
            <a:r>
              <a:rPr lang="en-GB" sz="5400" dirty="0"/>
              <a:t>2024/2025</a:t>
            </a:r>
          </a:p>
          <a:p>
            <a:pPr marL="0" indent="0">
              <a:buNone/>
            </a:pPr>
            <a:endParaRPr lang="en-GB" dirty="0"/>
          </a:p>
          <a:p>
            <a:pPr marL="0" indent="0">
              <a:buNone/>
            </a:pPr>
            <a:endParaRPr lang="en-GB" dirty="0"/>
          </a:p>
          <a:p>
            <a:pPr marL="0" indent="0">
              <a:buNone/>
            </a:pPr>
            <a:endParaRPr lang="en-GB" dirty="0"/>
          </a:p>
          <a:p>
            <a:pPr marL="0" indent="0">
              <a:buNone/>
            </a:pPr>
            <a:endParaRPr lang="en-IE" dirty="0"/>
          </a:p>
        </p:txBody>
      </p:sp>
      <p:pic>
        <p:nvPicPr>
          <p:cNvPr id="4" name="Picture 3" descr="A black background with text&#10;&#10;Description automatically generated">
            <a:extLst>
              <a:ext uri="{FF2B5EF4-FFF2-40B4-BE49-F238E27FC236}">
                <a16:creationId xmlns:a16="http://schemas.microsoft.com/office/drawing/2014/main" id="{0F58939A-76CF-7B82-54E2-C99698B9B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131" y="356814"/>
            <a:ext cx="4966534" cy="1896529"/>
          </a:xfrm>
          <a:prstGeom prst="rect">
            <a:avLst/>
          </a:prstGeom>
        </p:spPr>
      </p:pic>
    </p:spTree>
    <p:extLst>
      <p:ext uri="{BB962C8B-B14F-4D97-AF65-F5344CB8AC3E}">
        <p14:creationId xmlns:p14="http://schemas.microsoft.com/office/powerpoint/2010/main" val="1181339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9" name="Group 3078">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080" name="Straight Connector 3079">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81" name="Straight Connector 3080">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82"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83"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84" name="Isosceles Triangle 3083">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85"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86"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87"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88" name="Isosceles Triangle 3087">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89" name="Isosceles Triangle 3088">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 name="Title 1">
            <a:extLst>
              <a:ext uri="{FF2B5EF4-FFF2-40B4-BE49-F238E27FC236}">
                <a16:creationId xmlns:a16="http://schemas.microsoft.com/office/drawing/2014/main" id="{897EF093-A45C-3186-2EC1-3822FA14E2E2}"/>
              </a:ext>
            </a:extLst>
          </p:cNvPr>
          <p:cNvSpPr>
            <a:spLocks noGrp="1"/>
          </p:cNvSpPr>
          <p:nvPr>
            <p:ph type="title"/>
          </p:nvPr>
        </p:nvSpPr>
        <p:spPr>
          <a:xfrm>
            <a:off x="1600199" y="4571999"/>
            <a:ext cx="7673801" cy="1087656"/>
          </a:xfrm>
        </p:spPr>
        <p:txBody>
          <a:bodyPr vert="horz" lIns="91440" tIns="45720" rIns="91440" bIns="45720" rtlCol="0" anchor="b">
            <a:normAutofit/>
          </a:bodyPr>
          <a:lstStyle/>
          <a:p>
            <a:pPr>
              <a:lnSpc>
                <a:spcPct val="90000"/>
              </a:lnSpc>
            </a:pPr>
            <a:r>
              <a:rPr lang="en-US" sz="3000" kern="1200">
                <a:solidFill>
                  <a:schemeClr val="accent1"/>
                </a:solidFill>
                <a:latin typeface="+mj-lt"/>
                <a:ea typeface="+mj-ea"/>
                <a:cs typeface="+mj-cs"/>
              </a:rPr>
              <a:t>What do YOU value in your friends?  (And therefore probably value for yourself too!)</a:t>
            </a:r>
          </a:p>
        </p:txBody>
      </p:sp>
      <p:pic>
        <p:nvPicPr>
          <p:cNvPr id="3074" name="Picture 2" descr="Young people value diversity, humour and honesty in their friendships – new research">
            <a:extLst>
              <a:ext uri="{FF2B5EF4-FFF2-40B4-BE49-F238E27FC236}">
                <a16:creationId xmlns:a16="http://schemas.microsoft.com/office/drawing/2014/main" id="{3EB82C10-27A2-EDA1-8EB8-1B22D409DE8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600201" y="609600"/>
            <a:ext cx="6971017" cy="3642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913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C768-5C8D-DFFA-3912-ECE574CBB2CF}"/>
              </a:ext>
            </a:extLst>
          </p:cNvPr>
          <p:cNvSpPr>
            <a:spLocks noGrp="1"/>
          </p:cNvSpPr>
          <p:nvPr>
            <p:ph type="title"/>
          </p:nvPr>
        </p:nvSpPr>
        <p:spPr>
          <a:xfrm>
            <a:off x="1096433" y="1181437"/>
            <a:ext cx="10058400" cy="555289"/>
          </a:xfrm>
          <a:solidFill>
            <a:schemeClr val="accent2"/>
          </a:solidFill>
        </p:spPr>
        <p:txBody>
          <a:bodyPr>
            <a:normAutofit fontScale="90000"/>
          </a:bodyPr>
          <a:lstStyle/>
          <a:p>
            <a:r>
              <a:rPr lang="en-IE" dirty="0"/>
              <a:t>The values of (school name)</a:t>
            </a:r>
          </a:p>
        </p:txBody>
      </p:sp>
      <p:sp>
        <p:nvSpPr>
          <p:cNvPr id="3" name="Content Placeholder 2">
            <a:extLst>
              <a:ext uri="{FF2B5EF4-FFF2-40B4-BE49-F238E27FC236}">
                <a16:creationId xmlns:a16="http://schemas.microsoft.com/office/drawing/2014/main" id="{EFBE0864-DF8D-DF7F-BAB0-D7B760E39451}"/>
              </a:ext>
            </a:extLst>
          </p:cNvPr>
          <p:cNvSpPr>
            <a:spLocks noGrp="1"/>
          </p:cNvSpPr>
          <p:nvPr>
            <p:ph idx="1"/>
          </p:nvPr>
        </p:nvSpPr>
        <p:spPr/>
        <p:txBody>
          <a:bodyPr/>
          <a:lstStyle/>
          <a:p>
            <a:endParaRPr lang="en-IE"/>
          </a:p>
        </p:txBody>
      </p:sp>
    </p:spTree>
    <p:extLst>
      <p:ext uri="{BB962C8B-B14F-4D97-AF65-F5344CB8AC3E}">
        <p14:creationId xmlns:p14="http://schemas.microsoft.com/office/powerpoint/2010/main" val="104859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9" name="Group 512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130" name="Straight Connector 512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31" name="Straight Connector 513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13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4" name="Isosceles Triangle 513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8" name="Isosceles Triangle 513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39" name="Isosceles Triangle 513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5141" name="Rectangle 514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43" name="Group 514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144" name="Straight Connector 514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14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4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47" name="Isosceles Triangle 514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4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4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5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51" name="Isosceles Triangle 515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5152" name="Isosceles Triangle 515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5154" name="Rectangle 515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May be a graphic of text that says 'TOHOPE AND ACT WITH CREATION SEASON OF CREATION 2024 The firstfruits of hope (Rom (Rom8:19-25) 8:19-25) seasonofcreation.org'">
            <a:extLst>
              <a:ext uri="{FF2B5EF4-FFF2-40B4-BE49-F238E27FC236}">
                <a16:creationId xmlns:a16="http://schemas.microsoft.com/office/drawing/2014/main" id="{14DF23F6-8FEE-19CC-9389-21F8BB5F9F4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 b="8098"/>
          <a:stretch/>
        </p:blipFill>
        <p:spPr bwMode="auto">
          <a:xfrm>
            <a:off x="568452" y="571500"/>
            <a:ext cx="1105509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024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3" name="Group 1032">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34" name="Straight Connector 1033">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5" name="Straight Connector 1034">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6"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37"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38" name="Isosceles Triangle 1037">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39"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40"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41"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42" name="Isosceles Triangle 1041">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43" name="Isosceles Triangle 1042">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 name="Title 1">
            <a:extLst>
              <a:ext uri="{FF2B5EF4-FFF2-40B4-BE49-F238E27FC236}">
                <a16:creationId xmlns:a16="http://schemas.microsoft.com/office/drawing/2014/main" id="{D12D5FF1-B78E-7FDF-1366-7666361CD2C8}"/>
              </a:ext>
            </a:extLst>
          </p:cNvPr>
          <p:cNvSpPr>
            <a:spLocks noGrp="1"/>
          </p:cNvSpPr>
          <p:nvPr>
            <p:ph type="title"/>
          </p:nvPr>
        </p:nvSpPr>
        <p:spPr>
          <a:xfrm>
            <a:off x="1600199" y="4571999"/>
            <a:ext cx="7673801" cy="1087656"/>
          </a:xfrm>
        </p:spPr>
        <p:txBody>
          <a:bodyPr vert="horz" lIns="91440" tIns="45720" rIns="91440" bIns="45720" rtlCol="0" anchor="b">
            <a:normAutofit/>
          </a:bodyPr>
          <a:lstStyle/>
          <a:p>
            <a:r>
              <a:rPr lang="en-US" sz="4800" kern="1200">
                <a:solidFill>
                  <a:schemeClr val="accent1"/>
                </a:solidFill>
                <a:latin typeface="+mj-lt"/>
                <a:ea typeface="+mj-ea"/>
                <a:cs typeface="+mj-cs"/>
              </a:rPr>
              <a:t>Irish young people</a:t>
            </a:r>
          </a:p>
        </p:txBody>
      </p:sp>
      <p:pic>
        <p:nvPicPr>
          <p:cNvPr id="1028" name="Picture 4" descr="School children take over Ireland's parliament for climate crisis debate |  CNN">
            <a:extLst>
              <a:ext uri="{FF2B5EF4-FFF2-40B4-BE49-F238E27FC236}">
                <a16:creationId xmlns:a16="http://schemas.microsoft.com/office/drawing/2014/main" id="{A064399A-DC62-F825-8F1F-EF82BDCE895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600201" y="609600"/>
            <a:ext cx="6475301" cy="3642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066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5101E-A822-3053-FBB3-0FEFDDD4CEF1}"/>
              </a:ext>
            </a:extLst>
          </p:cNvPr>
          <p:cNvSpPr>
            <a:spLocks noGrp="1"/>
          </p:cNvSpPr>
          <p:nvPr>
            <p:ph type="title"/>
          </p:nvPr>
        </p:nvSpPr>
        <p:spPr/>
        <p:txBody>
          <a:bodyPr/>
          <a:lstStyle/>
          <a:p>
            <a:r>
              <a:rPr lang="en-IE" dirty="0"/>
              <a:t>Faith, hope and love ….. in action….</a:t>
            </a:r>
          </a:p>
        </p:txBody>
      </p:sp>
      <p:pic>
        <p:nvPicPr>
          <p:cNvPr id="4" name="Online Media 3" title="How can young people get involved with climate activism?">
            <a:hlinkClick r:id="" action="ppaction://media"/>
            <a:extLst>
              <a:ext uri="{FF2B5EF4-FFF2-40B4-BE49-F238E27FC236}">
                <a16:creationId xmlns:a16="http://schemas.microsoft.com/office/drawing/2014/main" id="{6AB00743-7932-B685-7A30-07ECAF0076CC}"/>
              </a:ext>
            </a:extLst>
          </p:cNvPr>
          <p:cNvPicPr>
            <a:picLocks noGrp="1" noRot="1" noChangeAspect="1"/>
          </p:cNvPicPr>
          <p:nvPr>
            <p:ph idx="1"/>
            <a:videoFile r:link="rId1"/>
          </p:nvPr>
        </p:nvPicPr>
        <p:blipFill>
          <a:blip r:embed="rId4"/>
          <a:stretch>
            <a:fillRect/>
          </a:stretch>
        </p:blipFill>
        <p:spPr>
          <a:xfrm>
            <a:off x="2565400" y="1846263"/>
            <a:ext cx="7119938" cy="4022725"/>
          </a:xfrm>
          <a:prstGeom prst="rect">
            <a:avLst/>
          </a:prstGeom>
        </p:spPr>
      </p:pic>
    </p:spTree>
    <p:extLst>
      <p:ext uri="{BB962C8B-B14F-4D97-AF65-F5344CB8AC3E}">
        <p14:creationId xmlns:p14="http://schemas.microsoft.com/office/powerpoint/2010/main" val="373124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D1DEB-E697-B1C1-9EA8-6A5191DAECD4}"/>
              </a:ext>
            </a:extLst>
          </p:cNvPr>
          <p:cNvSpPr>
            <a:spLocks noGrp="1"/>
          </p:cNvSpPr>
          <p:nvPr>
            <p:ph type="title"/>
          </p:nvPr>
        </p:nvSpPr>
        <p:spPr/>
        <p:txBody>
          <a:bodyPr/>
          <a:lstStyle/>
          <a:p>
            <a:r>
              <a:rPr lang="en-IE" dirty="0"/>
              <a:t>Getting involved in our school</a:t>
            </a:r>
          </a:p>
        </p:txBody>
      </p:sp>
      <p:sp>
        <p:nvSpPr>
          <p:cNvPr id="3" name="Content Placeholder 2">
            <a:extLst>
              <a:ext uri="{FF2B5EF4-FFF2-40B4-BE49-F238E27FC236}">
                <a16:creationId xmlns:a16="http://schemas.microsoft.com/office/drawing/2014/main" id="{00F3E3C4-AFAA-1FB0-F5A5-516284E9F5CB}"/>
              </a:ext>
            </a:extLst>
          </p:cNvPr>
          <p:cNvSpPr>
            <a:spLocks noGrp="1"/>
          </p:cNvSpPr>
          <p:nvPr>
            <p:ph idx="1"/>
          </p:nvPr>
        </p:nvSpPr>
        <p:spPr/>
        <p:txBody>
          <a:bodyPr/>
          <a:lstStyle/>
          <a:p>
            <a:endParaRPr lang="en-IE"/>
          </a:p>
        </p:txBody>
      </p:sp>
    </p:spTree>
    <p:extLst>
      <p:ext uri="{BB962C8B-B14F-4D97-AF65-F5344CB8AC3E}">
        <p14:creationId xmlns:p14="http://schemas.microsoft.com/office/powerpoint/2010/main" val="1786698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8BDFB-2022-C2E7-7FBC-6B4C63D5B4E7}"/>
              </a:ext>
            </a:extLst>
          </p:cNvPr>
          <p:cNvSpPr>
            <a:spLocks noGrp="1"/>
          </p:cNvSpPr>
          <p:nvPr>
            <p:ph type="title"/>
          </p:nvPr>
        </p:nvSpPr>
        <p:spPr/>
        <p:txBody>
          <a:bodyPr/>
          <a:lstStyle/>
          <a:p>
            <a:r>
              <a:rPr lang="en-IE" dirty="0"/>
              <a:t>And so together, we pray:	</a:t>
            </a:r>
          </a:p>
        </p:txBody>
      </p:sp>
      <p:sp>
        <p:nvSpPr>
          <p:cNvPr id="3" name="Content Placeholder 2">
            <a:extLst>
              <a:ext uri="{FF2B5EF4-FFF2-40B4-BE49-F238E27FC236}">
                <a16:creationId xmlns:a16="http://schemas.microsoft.com/office/drawing/2014/main" id="{06E79FEC-114C-FEE9-15ED-78D66858C669}"/>
              </a:ext>
            </a:extLst>
          </p:cNvPr>
          <p:cNvSpPr>
            <a:spLocks noGrp="1"/>
          </p:cNvSpPr>
          <p:nvPr>
            <p:ph idx="1"/>
          </p:nvPr>
        </p:nvSpPr>
        <p:spPr>
          <a:xfrm>
            <a:off x="941575" y="1595542"/>
            <a:ext cx="10058400" cy="4022725"/>
          </a:xfrm>
        </p:spPr>
        <p:txBody>
          <a:bodyPr/>
          <a:lstStyle/>
          <a:p>
            <a:pPr marL="457200" indent="-457200">
              <a:buFont typeface="+mj-lt"/>
              <a:buAutoNum type="arabicPeriod"/>
            </a:pPr>
            <a:endParaRPr lang="en-IE" dirty="0"/>
          </a:p>
          <a:p>
            <a:pPr marL="457200" indent="-457200">
              <a:buFont typeface="+mj-lt"/>
              <a:buAutoNum type="arabicPeriod"/>
            </a:pPr>
            <a:r>
              <a:rPr lang="en-IE" dirty="0"/>
              <a:t>Lord, bless all fifth year students as we begin this next part of our educational journey here in (school’s name).  Help us to live out the best of our values in how we care for one another and care for our world this year.  Lord hear us. Lord graciously hear us.</a:t>
            </a:r>
          </a:p>
          <a:p>
            <a:pPr marL="457200" indent="-457200">
              <a:buFont typeface="+mj-lt"/>
              <a:buAutoNum type="arabicPeriod"/>
            </a:pPr>
            <a:r>
              <a:rPr lang="en-IE" dirty="0"/>
              <a:t>Lord, bless our teachers.  Be with them as they support us on our journey and inspire them to help us grow.   Help them to challenge us to be our best selves.  Lord hear us. Lord graciously hear us.</a:t>
            </a:r>
          </a:p>
          <a:p>
            <a:pPr marL="457200" indent="-457200">
              <a:buFont typeface="+mj-lt"/>
              <a:buAutoNum type="arabicPeriod"/>
            </a:pPr>
            <a:r>
              <a:rPr lang="en-IE" dirty="0"/>
              <a:t>Lord, bless all of the other students in our school.  May their time in our school be marked by learning, peace, friendship and fun.  Lord hear us. Lord graciously hear us.</a:t>
            </a:r>
          </a:p>
          <a:p>
            <a:pPr marL="457200" indent="-457200">
              <a:buFont typeface="+mj-lt"/>
              <a:buAutoNum type="arabicPeriod"/>
            </a:pPr>
            <a:r>
              <a:rPr lang="en-IE" dirty="0"/>
              <a:t>For  our world.  In the silence of our own hearts we pray for the courage to do what we can to help protect our world.  Lord hear us. Lord graciously hear us.</a:t>
            </a:r>
          </a:p>
          <a:p>
            <a:pPr marL="0" indent="0">
              <a:buNone/>
            </a:pPr>
            <a:endParaRPr lang="en-IE" dirty="0"/>
          </a:p>
        </p:txBody>
      </p:sp>
    </p:spTree>
    <p:extLst>
      <p:ext uri="{BB962C8B-B14F-4D97-AF65-F5344CB8AC3E}">
        <p14:creationId xmlns:p14="http://schemas.microsoft.com/office/powerpoint/2010/main" val="94522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1"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34"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BEST- For the beauty of the Earth">
            <a:hlinkClick r:id="" action="ppaction://media"/>
            <a:extLst>
              <a:ext uri="{FF2B5EF4-FFF2-40B4-BE49-F238E27FC236}">
                <a16:creationId xmlns:a16="http://schemas.microsoft.com/office/drawing/2014/main" id="{DCFD3577-4AD5-5271-0C13-1566C562D5FB}"/>
              </a:ext>
            </a:extLst>
          </p:cNvPr>
          <p:cNvPicPr>
            <a:picLocks noGrp="1" noRot="1" noChangeAspect="1"/>
          </p:cNvPicPr>
          <p:nvPr>
            <p:ph idx="1"/>
            <a:videoFile r:link="rId1"/>
          </p:nvPr>
        </p:nvPicPr>
        <p:blipFill>
          <a:blip r:embed="rId4"/>
          <a:stretch>
            <a:fillRect/>
          </a:stretch>
        </p:blipFill>
        <p:spPr>
          <a:xfrm>
            <a:off x="1567834" y="1131994"/>
            <a:ext cx="6120514" cy="4590386"/>
          </a:xfrm>
          <a:prstGeom prst="rect">
            <a:avLst/>
          </a:prstGeom>
        </p:spPr>
      </p:pic>
    </p:spTree>
    <p:extLst>
      <p:ext uri="{BB962C8B-B14F-4D97-AF65-F5344CB8AC3E}">
        <p14:creationId xmlns:p14="http://schemas.microsoft.com/office/powerpoint/2010/main" val="159874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57B6D-A9DF-41B6-81BB-75F372C73AB8}"/>
              </a:ext>
            </a:extLst>
          </p:cNvPr>
          <p:cNvSpPr>
            <a:spLocks noGrp="1"/>
          </p:cNvSpPr>
          <p:nvPr>
            <p:ph type="ctrTitle"/>
          </p:nvPr>
        </p:nvSpPr>
        <p:spPr/>
        <p:txBody>
          <a:bodyPr>
            <a:noAutofit/>
          </a:bodyPr>
          <a:lstStyle/>
          <a:p>
            <a:r>
              <a:rPr lang="en-IE" sz="4800" dirty="0"/>
              <a:t>Opening Year Reflection</a:t>
            </a:r>
          </a:p>
        </p:txBody>
      </p:sp>
      <p:sp>
        <p:nvSpPr>
          <p:cNvPr id="3" name="Subtitle 2">
            <a:extLst>
              <a:ext uri="{FF2B5EF4-FFF2-40B4-BE49-F238E27FC236}">
                <a16:creationId xmlns:a16="http://schemas.microsoft.com/office/drawing/2014/main" id="{70487D97-6F6E-4ECE-BF86-8D361F219AA6}"/>
              </a:ext>
            </a:extLst>
          </p:cNvPr>
          <p:cNvSpPr>
            <a:spLocks noGrp="1"/>
          </p:cNvSpPr>
          <p:nvPr>
            <p:ph type="subTitle" idx="1"/>
          </p:nvPr>
        </p:nvSpPr>
        <p:spPr/>
        <p:txBody>
          <a:bodyPr/>
          <a:lstStyle/>
          <a:p>
            <a:r>
              <a:rPr lang="en-IE" dirty="0"/>
              <a:t>Fifth year</a:t>
            </a:r>
          </a:p>
        </p:txBody>
      </p:sp>
      <p:sp>
        <p:nvSpPr>
          <p:cNvPr id="4" name="Rectangle 3">
            <a:extLst>
              <a:ext uri="{FF2B5EF4-FFF2-40B4-BE49-F238E27FC236}">
                <a16:creationId xmlns:a16="http://schemas.microsoft.com/office/drawing/2014/main" id="{273D1638-8FA7-4BCD-B6C5-4DC7A0E44457}"/>
              </a:ext>
            </a:extLst>
          </p:cNvPr>
          <p:cNvSpPr/>
          <p:nvPr/>
        </p:nvSpPr>
        <p:spPr>
          <a:xfrm>
            <a:off x="1097280" y="1857956"/>
            <a:ext cx="2808312"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SCHOOL CREST HERE</a:t>
            </a:r>
          </a:p>
        </p:txBody>
      </p:sp>
      <p:pic>
        <p:nvPicPr>
          <p:cNvPr id="5" name="Picture 4" descr="A black background with text&#10;&#10;Description automatically generated">
            <a:extLst>
              <a:ext uri="{FF2B5EF4-FFF2-40B4-BE49-F238E27FC236}">
                <a16:creationId xmlns:a16="http://schemas.microsoft.com/office/drawing/2014/main" id="{BF599F8C-5375-D2D7-368A-ADED37FF3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77" y="5511364"/>
            <a:ext cx="2439231" cy="931449"/>
          </a:xfrm>
          <a:prstGeom prst="rect">
            <a:avLst/>
          </a:prstGeom>
        </p:spPr>
      </p:pic>
    </p:spTree>
    <p:extLst>
      <p:ext uri="{BB962C8B-B14F-4D97-AF65-F5344CB8AC3E}">
        <p14:creationId xmlns:p14="http://schemas.microsoft.com/office/powerpoint/2010/main" val="145929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Isosceles Triangle 1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0" name="Isosceles Triangle 1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2" name="Rectangle 21">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8" name="Isosceles Triangle 27">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9"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1"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2" name="Isosceles Triangle 31">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3" name="Isosceles Triangle 32">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35" name="Rectangle 34">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lit candle and a white flower">
            <a:extLst>
              <a:ext uri="{FF2B5EF4-FFF2-40B4-BE49-F238E27FC236}">
                <a16:creationId xmlns:a16="http://schemas.microsoft.com/office/drawing/2014/main" id="{4123BBD8-6459-474B-8129-E2B27508C34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6971" r="1" b="5584"/>
          <a:stretch/>
        </p:blipFill>
        <p:spPr>
          <a:xfrm>
            <a:off x="568452" y="571500"/>
            <a:ext cx="11055096" cy="5715000"/>
          </a:xfrm>
          <a:prstGeom prst="rect">
            <a:avLst/>
          </a:prstGeom>
        </p:spPr>
      </p:pic>
    </p:spTree>
    <p:extLst>
      <p:ext uri="{BB962C8B-B14F-4D97-AF65-F5344CB8AC3E}">
        <p14:creationId xmlns:p14="http://schemas.microsoft.com/office/powerpoint/2010/main" val="203911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1" name="Rectangle 2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Isosceles Triangle 2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1" name="Isosceles Triangle 3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2" name="Isosceles Triangle 3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34" name="Rectangle 3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47E7B35-488A-2AC6-7EB6-C26F22483ADD}"/>
              </a:ext>
            </a:extLst>
          </p:cNvPr>
          <p:cNvPicPr>
            <a:picLocks noGrp="1" noChangeAspect="1"/>
          </p:cNvPicPr>
          <p:nvPr>
            <p:ph idx="1"/>
          </p:nvPr>
        </p:nvPicPr>
        <p:blipFill>
          <a:blip r:embed="rId3"/>
          <a:srcRect r="1" b="22554"/>
          <a:stretch/>
        </p:blipFill>
        <p:spPr>
          <a:xfrm>
            <a:off x="568452" y="571500"/>
            <a:ext cx="11055096" cy="5715000"/>
          </a:xfrm>
          <a:prstGeom prst="rect">
            <a:avLst/>
          </a:prstGeom>
        </p:spPr>
      </p:pic>
    </p:spTree>
    <p:extLst>
      <p:ext uri="{BB962C8B-B14F-4D97-AF65-F5344CB8AC3E}">
        <p14:creationId xmlns:p14="http://schemas.microsoft.com/office/powerpoint/2010/main" val="3823003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1" name="Rectangle 2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Isosceles Triangle 2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1" name="Isosceles Triangle 3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2" name="Isosceles Triangle 3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34" name="Rectangle 3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2" descr="Our Collective Liminal Moment – Musings on Holy Saturday and Liminality –  liminalpilgrim">
            <a:extLst>
              <a:ext uri="{FF2B5EF4-FFF2-40B4-BE49-F238E27FC236}">
                <a16:creationId xmlns:a16="http://schemas.microsoft.com/office/drawing/2014/main" id="{A17C84D3-5011-AD00-1D89-AE3B8747503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9873" r="7916" b="1"/>
          <a:stretch/>
        </p:blipFill>
        <p:spPr bwMode="auto">
          <a:xfrm>
            <a:off x="568452" y="571500"/>
            <a:ext cx="1105509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866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32" name="Straight Connector 1031">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3" name="Straight Connector 1032">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4"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35"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36" name="Isosceles Triangle 1035">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37"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38"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39"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40" name="Isosceles Triangle 1039">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41" name="Isosceles Triangle 1040">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 name="Title 1">
            <a:extLst>
              <a:ext uri="{FF2B5EF4-FFF2-40B4-BE49-F238E27FC236}">
                <a16:creationId xmlns:a16="http://schemas.microsoft.com/office/drawing/2014/main" id="{12B9EEAA-AF9D-1011-0DB9-A2578B3ED750}"/>
              </a:ext>
            </a:extLst>
          </p:cNvPr>
          <p:cNvSpPr>
            <a:spLocks noGrp="1"/>
          </p:cNvSpPr>
          <p:nvPr>
            <p:ph type="title"/>
          </p:nvPr>
        </p:nvSpPr>
        <p:spPr>
          <a:xfrm>
            <a:off x="1600199" y="4571999"/>
            <a:ext cx="7673801" cy="1087656"/>
          </a:xfrm>
        </p:spPr>
        <p:txBody>
          <a:bodyPr vert="horz" lIns="91440" tIns="45720" rIns="91440" bIns="45720" rtlCol="0" anchor="b">
            <a:normAutofit/>
          </a:bodyPr>
          <a:lstStyle/>
          <a:p>
            <a:r>
              <a:rPr lang="en-US" sz="4800" kern="1200">
                <a:solidFill>
                  <a:schemeClr val="accent1"/>
                </a:solidFill>
                <a:latin typeface="+mj-lt"/>
                <a:ea typeface="+mj-ea"/>
                <a:cs typeface="+mj-cs"/>
              </a:rPr>
              <a:t>What matters to YOU?</a:t>
            </a:r>
          </a:p>
        </p:txBody>
      </p:sp>
      <p:pic>
        <p:nvPicPr>
          <p:cNvPr id="1026" name="Picture 2" descr="How to read a compass | National Trust">
            <a:extLst>
              <a:ext uri="{FF2B5EF4-FFF2-40B4-BE49-F238E27FC236}">
                <a16:creationId xmlns:a16="http://schemas.microsoft.com/office/drawing/2014/main" id="{F037F826-4597-C9E4-3BAB-92E0F065B2B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600201" y="609600"/>
            <a:ext cx="6504208" cy="3642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035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o alt text provided for this image">
            <a:extLst>
              <a:ext uri="{FF2B5EF4-FFF2-40B4-BE49-F238E27FC236}">
                <a16:creationId xmlns:a16="http://schemas.microsoft.com/office/drawing/2014/main" id="{21427F6E-C274-A0A3-4B06-B076995FF71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67045" y="1184346"/>
            <a:ext cx="9057909" cy="5095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123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3"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 name="Isosceles Triangle 13">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6"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7"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8" name="Isosceles Triangle 17">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1"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34"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How to Work Out Your Top 3 Personal Values">
            <a:hlinkClick r:id="" action="ppaction://media"/>
            <a:extLst>
              <a:ext uri="{FF2B5EF4-FFF2-40B4-BE49-F238E27FC236}">
                <a16:creationId xmlns:a16="http://schemas.microsoft.com/office/drawing/2014/main" id="{8FB00080-DD8B-FB1D-B787-C1C46CE423FD}"/>
              </a:ext>
            </a:extLst>
          </p:cNvPr>
          <p:cNvPicPr>
            <a:picLocks noGrp="1" noRot="1" noChangeAspect="1"/>
          </p:cNvPicPr>
          <p:nvPr>
            <p:ph idx="1"/>
            <a:videoFile r:link="rId1"/>
          </p:nvPr>
        </p:nvPicPr>
        <p:blipFill>
          <a:blip r:embed="rId4"/>
          <a:stretch>
            <a:fillRect/>
          </a:stretch>
        </p:blipFill>
        <p:spPr>
          <a:xfrm>
            <a:off x="1126310" y="1448681"/>
            <a:ext cx="7003562" cy="3957012"/>
          </a:xfrm>
          <a:prstGeom prst="rect">
            <a:avLst/>
          </a:prstGeom>
        </p:spPr>
      </p:pic>
    </p:spTree>
    <p:extLst>
      <p:ext uri="{BB962C8B-B14F-4D97-AF65-F5344CB8AC3E}">
        <p14:creationId xmlns:p14="http://schemas.microsoft.com/office/powerpoint/2010/main" val="222791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25660-F703-669E-2FEA-7FFC4958A112}"/>
              </a:ext>
            </a:extLst>
          </p:cNvPr>
          <p:cNvSpPr>
            <a:spLocks noGrp="1"/>
          </p:cNvSpPr>
          <p:nvPr>
            <p:ph type="title"/>
          </p:nvPr>
        </p:nvSpPr>
        <p:spPr>
          <a:xfrm>
            <a:off x="764659" y="133590"/>
            <a:ext cx="10058400" cy="1449387"/>
          </a:xfrm>
        </p:spPr>
        <p:txBody>
          <a:bodyPr>
            <a:normAutofit/>
          </a:bodyPr>
          <a:lstStyle/>
          <a:p>
            <a:r>
              <a:rPr lang="en-IE" sz="3200" dirty="0"/>
              <a:t>A reading from St Paul’s First Letter to the Corinthians.</a:t>
            </a:r>
          </a:p>
        </p:txBody>
      </p:sp>
      <p:sp>
        <p:nvSpPr>
          <p:cNvPr id="3" name="Content Placeholder 2">
            <a:extLst>
              <a:ext uri="{FF2B5EF4-FFF2-40B4-BE49-F238E27FC236}">
                <a16:creationId xmlns:a16="http://schemas.microsoft.com/office/drawing/2014/main" id="{FACF0F41-5CDA-9C91-6219-42A04033B13D}"/>
              </a:ext>
            </a:extLst>
          </p:cNvPr>
          <p:cNvSpPr>
            <a:spLocks noGrp="1"/>
          </p:cNvSpPr>
          <p:nvPr>
            <p:ph idx="1"/>
          </p:nvPr>
        </p:nvSpPr>
        <p:spPr/>
        <p:txBody>
          <a:bodyPr/>
          <a:lstStyle/>
          <a:p>
            <a:endParaRPr lang="en-IE" dirty="0"/>
          </a:p>
          <a:p>
            <a:endParaRPr lang="en-IE" dirty="0"/>
          </a:p>
        </p:txBody>
      </p:sp>
      <p:sp>
        <p:nvSpPr>
          <p:cNvPr id="7" name="TextBox 6">
            <a:extLst>
              <a:ext uri="{FF2B5EF4-FFF2-40B4-BE49-F238E27FC236}">
                <a16:creationId xmlns:a16="http://schemas.microsoft.com/office/drawing/2014/main" id="{0BA688DC-45A7-F334-D214-BBE65574C4FB}"/>
              </a:ext>
            </a:extLst>
          </p:cNvPr>
          <p:cNvSpPr txBox="1"/>
          <p:nvPr/>
        </p:nvSpPr>
        <p:spPr>
          <a:xfrm>
            <a:off x="764659" y="2015403"/>
            <a:ext cx="11029444" cy="4093428"/>
          </a:xfrm>
          <a:prstGeom prst="rect">
            <a:avLst/>
          </a:prstGeom>
          <a:noFill/>
        </p:spPr>
        <p:txBody>
          <a:bodyPr wrap="square">
            <a:spAutoFit/>
          </a:bodyPr>
          <a:lstStyle/>
          <a:p>
            <a:r>
              <a:rPr lang="en-GB" sz="2000" dirty="0"/>
              <a:t>If I speak in the tongues[a] of men or of angels, but do not have love, I am only a resounding gong or a clanging cymbal.  If I have the gift of prophecy and can fathom all mysteries and all knowledge, and if I have a faith that can move mountains, but do not have love, I am nothing. If I give all I possess to the poor and give over my body to hardship that I may boast, but do not have love, I gain nothing.</a:t>
            </a:r>
          </a:p>
          <a:p>
            <a:endParaRPr lang="en-GB" sz="2000" dirty="0"/>
          </a:p>
          <a:p>
            <a:r>
              <a:rPr lang="en-GB" sz="2000" dirty="0"/>
              <a:t>When I was a child, I talked like a child, I thought like a child, I reasoned like a child. When I became a grown up, I put the ways of childhood behind me. For now we see only a reflection as in a mirror; then we shall see face to face. Now I know in part; then I shall know fully, even as I am fully known.</a:t>
            </a:r>
          </a:p>
          <a:p>
            <a:endParaRPr lang="en-GB" sz="2000" dirty="0"/>
          </a:p>
          <a:p>
            <a:r>
              <a:rPr lang="en-GB" sz="2000" dirty="0"/>
              <a:t>And now these three remain: faith, hope and love. But the greatest of these is love.</a:t>
            </a:r>
          </a:p>
          <a:p>
            <a:endParaRPr lang="en-GB" sz="2000" dirty="0"/>
          </a:p>
          <a:p>
            <a:r>
              <a:rPr lang="en-GB" sz="2000" dirty="0"/>
              <a:t>The Word of the Lord.</a:t>
            </a:r>
          </a:p>
          <a:p>
            <a:r>
              <a:rPr lang="en-GB" sz="2000" b="1" dirty="0"/>
              <a:t>Thanks be to God.</a:t>
            </a:r>
            <a:endParaRPr lang="en-IE" sz="2000" b="1" dirty="0"/>
          </a:p>
        </p:txBody>
      </p:sp>
    </p:spTree>
    <p:extLst>
      <p:ext uri="{BB962C8B-B14F-4D97-AF65-F5344CB8AC3E}">
        <p14:creationId xmlns:p14="http://schemas.microsoft.com/office/powerpoint/2010/main" val="262875623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10</TotalTime>
  <Words>2347</Words>
  <Application>Microsoft Office PowerPoint</Application>
  <PresentationFormat>Widescreen</PresentationFormat>
  <Paragraphs>136</Paragraphs>
  <Slides>17</Slides>
  <Notes>17</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Arial</vt:lpstr>
      <vt:lpstr>Calibri</vt:lpstr>
      <vt:lpstr>Google Sans</vt:lpstr>
      <vt:lpstr>Trebuchet MS</vt:lpstr>
      <vt:lpstr>Wingdings 3</vt:lpstr>
      <vt:lpstr>Facet</vt:lpstr>
      <vt:lpstr>PowerPoint Presentation</vt:lpstr>
      <vt:lpstr>Opening Year Reflection</vt:lpstr>
      <vt:lpstr>PowerPoint Presentation</vt:lpstr>
      <vt:lpstr>PowerPoint Presentation</vt:lpstr>
      <vt:lpstr>PowerPoint Presentation</vt:lpstr>
      <vt:lpstr>What matters to YOU?</vt:lpstr>
      <vt:lpstr>PowerPoint Presentation</vt:lpstr>
      <vt:lpstr>PowerPoint Presentation</vt:lpstr>
      <vt:lpstr>A reading from St Paul’s First Letter to the Corinthians.</vt:lpstr>
      <vt:lpstr>What do YOU value in your friends?  (And therefore probably value for yourself too!)</vt:lpstr>
      <vt:lpstr>The values of (school name)</vt:lpstr>
      <vt:lpstr>PowerPoint Presentation</vt:lpstr>
      <vt:lpstr>Irish young people</vt:lpstr>
      <vt:lpstr>Faith, hope and love ….. in action….</vt:lpstr>
      <vt:lpstr>Getting involved in our school</vt:lpstr>
      <vt:lpstr>And so together, we pray: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Mellett</dc:creator>
  <cp:lastModifiedBy>Jane Mellett</cp:lastModifiedBy>
  <cp:revision>3</cp:revision>
  <dcterms:created xsi:type="dcterms:W3CDTF">2024-08-30T11:08:40Z</dcterms:created>
  <dcterms:modified xsi:type="dcterms:W3CDTF">2024-08-30T13:20:00Z</dcterms:modified>
</cp:coreProperties>
</file>