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530" r:id="rId2"/>
    <p:sldId id="472" r:id="rId3"/>
    <p:sldId id="508" r:id="rId4"/>
    <p:sldId id="532" r:id="rId5"/>
    <p:sldId id="543" r:id="rId6"/>
    <p:sldId id="545" r:id="rId7"/>
    <p:sldId id="547" r:id="rId8"/>
    <p:sldId id="546" r:id="rId9"/>
    <p:sldId id="548" r:id="rId10"/>
    <p:sldId id="549" r:id="rId11"/>
    <p:sldId id="553" r:id="rId12"/>
    <p:sldId id="536" r:id="rId13"/>
    <p:sldId id="555" r:id="rId14"/>
    <p:sldId id="550" r:id="rId15"/>
    <p:sldId id="551" r:id="rId16"/>
    <p:sldId id="554" r:id="rId17"/>
    <p:sldId id="520" r:id="rId18"/>
    <p:sldId id="55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966" autoAdjust="0"/>
  </p:normalViewPr>
  <p:slideViewPr>
    <p:cSldViewPr snapToGrid="0">
      <p:cViewPr varScale="1">
        <p:scale>
          <a:sx n="39" d="100"/>
          <a:sy n="39" d="100"/>
        </p:scale>
        <p:origin x="98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168ED-9CB5-44C8-BE4B-C325194B6DA5}"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2ADA4-FE6D-407D-87FC-824D65D08B85}" type="slidenum">
              <a:rPr lang="en-IE" smtClean="0"/>
              <a:t>‹#›</a:t>
            </a:fld>
            <a:endParaRPr lang="en-IE"/>
          </a:p>
        </p:txBody>
      </p:sp>
    </p:spTree>
    <p:extLst>
      <p:ext uri="{BB962C8B-B14F-4D97-AF65-F5344CB8AC3E}">
        <p14:creationId xmlns:p14="http://schemas.microsoft.com/office/powerpoint/2010/main" val="334488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indent="0">
              <a:buNone/>
            </a:pPr>
            <a:r>
              <a:rPr lang="en-IE" sz="1200" dirty="0"/>
              <a:t>This short reflection will take about 30 minutes.   It might sit well within a larger assembly or meeting with the Year Group.  </a:t>
            </a:r>
          </a:p>
          <a:p>
            <a:pPr marL="0" indent="0">
              <a:buNone/>
            </a:pPr>
            <a:endParaRPr lang="en-IE" sz="1200" dirty="0"/>
          </a:p>
          <a:p>
            <a:pPr marL="0" indent="0">
              <a:buNone/>
            </a:pPr>
            <a:r>
              <a:rPr lang="en-IE" sz="1200" dirty="0"/>
              <a:t>Last year’s opening year reflections focused </a:t>
            </a:r>
            <a:r>
              <a:rPr lang="en-GB" sz="1200" dirty="0"/>
              <a:t>on the theme of vocation and the year before that on the theme of hope.  </a:t>
            </a:r>
          </a:p>
          <a:p>
            <a:pPr marL="0" indent="0">
              <a:buNone/>
            </a:pPr>
            <a:r>
              <a:rPr lang="en-GB" sz="1200" dirty="0"/>
              <a:t>Our hopes and our prayers as Catholic schools always have a practical end; prayer can’t just be to console or to comfort ourselves.  Prayer always challenges us to action and perhaps the area we most need to be challenged is in terms of our responsibility to care for our common home.</a:t>
            </a:r>
          </a:p>
          <a:p>
            <a:pPr marL="0" indent="0">
              <a:buNone/>
            </a:pPr>
            <a:endParaRPr lang="en-GB" sz="1200" dirty="0"/>
          </a:p>
          <a:p>
            <a:pPr marL="0" indent="0">
              <a:buNone/>
            </a:pPr>
            <a:r>
              <a:rPr lang="en-GB" sz="1200" dirty="0"/>
              <a:t>Specifically, the resource for TY students encourages students to reflect on the idea of the preciousness of time; and why TY is a particularly precious time in terms of an opportunity to engage in different types of learning and to experience school and their communities in a new way.</a:t>
            </a:r>
          </a:p>
          <a:p>
            <a:pPr marL="0" indent="0">
              <a:buNone/>
            </a:pPr>
            <a:endParaRPr lang="en-GB" sz="1200" dirty="0"/>
          </a:p>
          <a:p>
            <a:pPr marL="0" indent="0">
              <a:buNone/>
            </a:pPr>
            <a:r>
              <a:rPr lang="en-GB" sz="1200" dirty="0"/>
              <a:t>‘To Hope and to Act with Creation’ is the theme of the Season of Creation and this resource, along with all of the other resources for the other year groups, draws on </a:t>
            </a:r>
            <a:r>
              <a:rPr lang="en-GB" sz="1200" b="1" i="1" u="sng" dirty="0"/>
              <a:t>some </a:t>
            </a:r>
            <a:r>
              <a:rPr lang="en-GB" sz="1200" dirty="0"/>
              <a:t>of the material and key ideas from Season of Creation.   Season of Creation begins on September 1, World Day of Prayer for the Care of Creation, and ends on October 4, the feast of St. Francis of Assisi, the patron saint of ecology beloved by many Christian denominations.  Season of Creation is an ecumenical and global prayer moment supported by Irish religious sisters, priests and brothers along with a growing number of lay movements and organisations. </a:t>
            </a:r>
          </a:p>
          <a:p>
            <a:pPr marL="0" indent="0">
              <a:buNone/>
            </a:pPr>
            <a:endParaRPr lang="en-GB" sz="1200" dirty="0"/>
          </a:p>
          <a:p>
            <a:pPr marL="0" indent="0">
              <a:buNone/>
            </a:pPr>
            <a:r>
              <a:rPr lang="en-GB" sz="1200" dirty="0"/>
              <a:t>Using the hashtag </a:t>
            </a:r>
            <a:r>
              <a:rPr lang="en-GB" sz="1200" b="1" i="1" u="none" dirty="0"/>
              <a:t>#SeasonofCreation</a:t>
            </a:r>
            <a:r>
              <a:rPr lang="en-GB" sz="1200" dirty="0"/>
              <a:t> linking to all the Christian denominations represented in your school and local community would be a great way to further build links within your local community among Christians of different denominations.</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also worth considering, if you wish, ways of linking to your founding Congregation’s ongoing story as many religious congregations are prioritising the challenge of climate change in their work particularly, in terms of their work in the developing world.  This can be done by adding short videos from Congregation websites or a story about a sister/priest and the work they do in this area.</a:t>
            </a:r>
          </a:p>
          <a:p>
            <a:pPr marL="0" indent="0">
              <a:buNone/>
            </a:pPr>
            <a:endParaRPr lang="en-GB" sz="1200" dirty="0"/>
          </a:p>
          <a:p>
            <a:pPr marL="0" indent="0">
              <a:buNone/>
            </a:pPr>
            <a:r>
              <a:rPr lang="en-GB" sz="1200" dirty="0"/>
              <a:t>For TY students, the service is broken up into three parts.  The first part explores the idea of time and the preciousness of time, the second part challenges students to reflect on the concept of ‘wasting time’ and the final part invites them to consider how they’re going to use their time in TY for the good of others and our common home.</a:t>
            </a:r>
          </a:p>
          <a:p>
            <a:pPr marL="0" indent="0">
              <a:buNone/>
            </a:pPr>
            <a:endParaRPr lang="en-GB" sz="1200" dirty="0"/>
          </a:p>
          <a:p>
            <a:pPr marL="0" indent="0">
              <a:buNone/>
            </a:pPr>
            <a:r>
              <a:rPr lang="en-GB" sz="1200" dirty="0"/>
              <a:t>If your schools opening year prayer services fall outside these Season of Creation dates, the resource can still be used. You and your RE team will know best how to further adapt these resources for your own context. </a:t>
            </a:r>
          </a:p>
          <a:p>
            <a:pPr marL="0" indent="0">
              <a:buNone/>
            </a:pPr>
            <a:endParaRPr lang="en-GB" sz="1200" dirty="0"/>
          </a:p>
          <a:p>
            <a:pPr marL="0" indent="0">
              <a:buNone/>
            </a:pPr>
            <a:r>
              <a:rPr lang="en-GB" sz="1200" dirty="0"/>
              <a:t>Given challenges around attention space for increasing numbers of young – and not so young – people, all videos used in these resources are quite short.  You can if you wish say this to your gathered group when you’re about to play a video.  It can help with keeping their attention. </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these resources prove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152746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this is a powerful meditation on the value of time, particularly the first half of the video.  The gift of 86,400 seconds we’re each given at the start of every day.</a:t>
            </a:r>
          </a:p>
          <a:p>
            <a:endParaRPr lang="en-IE" i="1" dirty="0"/>
          </a:p>
          <a:p>
            <a:r>
              <a:rPr lang="en-IE" i="1" dirty="0"/>
              <a:t>(If you want to shorten it, it can be concluded at 3.05 minutes if you wish)</a:t>
            </a:r>
          </a:p>
          <a:p>
            <a:endParaRPr lang="en-IE" dirty="0"/>
          </a:p>
          <a:p>
            <a:endParaRPr lang="en-IE" dirty="0"/>
          </a:p>
          <a:p>
            <a:r>
              <a:rPr lang="en-IE" dirty="0"/>
              <a:t>Video https://www.youtube.com/watch?v=Cho8ESO4PJE</a:t>
            </a: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420526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b="0" dirty="0"/>
              <a:t>One thing we’d be encouraging all TY to give consideration to during the year when you have time to do so now in a way you maybe didn’t up until now is the question of climate change.  (student name) is now going to introduce us to the final symbol on our sacred space.</a:t>
            </a:r>
          </a:p>
          <a:p>
            <a:endParaRPr lang="en-GB" b="1" dirty="0"/>
          </a:p>
          <a:p>
            <a:r>
              <a:rPr lang="en-IE" b="1" dirty="0"/>
              <a:t>Reader 8: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This is the Logo of the celebration.  </a:t>
            </a:r>
          </a:p>
          <a:p>
            <a:endParaRPr lang="en-IE" dirty="0"/>
          </a:p>
          <a:p>
            <a:r>
              <a:rPr lang="en-IE" dirty="0"/>
              <a:t>It’s a challenge to us to use our time wisely and to consider ways we can raise our voices to care for our common home.  In our school, we’re called to use our time to </a:t>
            </a:r>
            <a:r>
              <a:rPr lang="en-IE" dirty="0" err="1"/>
              <a:t>ook</a:t>
            </a:r>
            <a:r>
              <a:rPr lang="en-IE" dirty="0"/>
              <a:t> after ourselves, one another and the world we live in.  </a:t>
            </a:r>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https://youtu.be/sacc_x-XB1Y</a:t>
            </a:r>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89785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for principal:  include here:</a:t>
            </a:r>
          </a:p>
          <a:p>
            <a:pPr marL="171450" indent="-171450">
              <a:buFontTx/>
              <a:buChar char="-"/>
            </a:pPr>
            <a:r>
              <a:rPr lang="en-IE" dirty="0"/>
              <a:t>Images from your school of different social outreach/social justice activities especially as they relate to dealing with the climate crisis facing our world.</a:t>
            </a:r>
          </a:p>
          <a:p>
            <a:pPr marL="171450" indent="-171450">
              <a:buFontTx/>
              <a:buChar char="-"/>
            </a:pPr>
            <a:endParaRPr lang="en-IE" dirty="0"/>
          </a:p>
          <a:p>
            <a:pPr marL="0" indent="0">
              <a:buFontTx/>
              <a:buNone/>
            </a:pPr>
            <a:r>
              <a:rPr lang="en-IE" dirty="0"/>
              <a:t> </a:t>
            </a:r>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183806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You might speak briefly here to social media/technology use and the ‘rabbit hole’ syndrome.  But it is obviously only one part of a bigger problem in terms of the energy (especially emotional) that is taken by excessive engagement in social media.</a:t>
            </a:r>
          </a:p>
          <a:p>
            <a:r>
              <a:rPr lang="en-IE" i="1" dirty="0"/>
              <a:t>You or the TY Year Head or Coordinator might also speak here to other ways you’ve seen TY pass students by and how that can be avoided.</a:t>
            </a:r>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254691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this moment in the service invites students to pause with some time to write down ONE way they’re intending on spending their time wisely this year as part of TY.  </a:t>
            </a:r>
          </a:p>
          <a:p>
            <a:endParaRPr lang="en-IE" i="1" dirty="0"/>
          </a:p>
          <a:p>
            <a:r>
              <a:rPr lang="en-IE" i="1" dirty="0"/>
              <a:t>You can ask students to bring pencils/pens with them and give them a few moments quiet (with quiet music) for this exercise. (Your RE teachers can help guide students in a short meditation).  Then all the resolutions are collected.  You may decide to display these and have an opportunity during the year for students to review them if you wish.</a:t>
            </a:r>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395783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dirty="0"/>
              <a:t>(These prayers of the faithful can be lead by TY students)</a:t>
            </a:r>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https://www.youtube.com/watch?v=7ScjUxzrY7o</a:t>
            </a:r>
          </a:p>
          <a:p>
            <a:endParaRPr lang="en-IE" dirty="0"/>
          </a:p>
          <a:p>
            <a:r>
              <a:rPr lang="en-IE" i="1" dirty="0"/>
              <a:t>Note for principal:  feel free of course to pick an alternative (shorter hymn) and/or to conclude with your own words for your students.</a:t>
            </a:r>
          </a:p>
        </p:txBody>
      </p:sp>
      <p:sp>
        <p:nvSpPr>
          <p:cNvPr id="4" name="Slide Number Placeholder 3"/>
          <p:cNvSpPr>
            <a:spLocks noGrp="1"/>
          </p:cNvSpPr>
          <p:nvPr>
            <p:ph type="sldNum" sz="quarter" idx="5"/>
          </p:nvPr>
        </p:nvSpPr>
        <p:spPr/>
        <p:txBody>
          <a:bodyPr/>
          <a:lstStyle/>
          <a:p>
            <a:fld id="{1FDCC416-BBD6-4FE7-ACDD-D337B4BEE86E}" type="slidenum">
              <a:rPr lang="en-IE" smtClean="0"/>
              <a:t>18</a:t>
            </a:fld>
            <a:endParaRPr lang="en-IE"/>
          </a:p>
        </p:txBody>
      </p:sp>
    </p:spTree>
    <p:extLst>
      <p:ext uri="{BB962C8B-B14F-4D97-AF65-F5344CB8AC3E}">
        <p14:creationId xmlns:p14="http://schemas.microsoft.com/office/powerpoint/2010/main" val="35133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dirty="0"/>
              <a:t>You can begin by welcoming the TY students to the prayer service and perhaps saying something around the importance of prayer in your school as a way of centring everyone on what we see as important and how we understand God at the centre of everything we do. Ultimately when we pray together, we hope it softens us up a little bit to help us look after one another and our planet and to help us feel as if we belong. </a:t>
            </a:r>
          </a:p>
          <a:p>
            <a:endParaRPr lang="en-IE" dirty="0"/>
          </a:p>
          <a:p>
            <a:r>
              <a:rPr lang="en-IE" dirty="0"/>
              <a:t>Different people and different faith traditions have different beliefs, and all of these are welcome in our school. </a:t>
            </a:r>
          </a:p>
          <a:p>
            <a:endParaRPr lang="en-IE" dirty="0"/>
          </a:p>
          <a:p>
            <a:r>
              <a:rPr lang="en-IE" dirty="0"/>
              <a:t>You could explain your school crest.</a:t>
            </a:r>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34304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 Introduce anyone who will be co-leading the service.</a:t>
            </a:r>
          </a:p>
          <a:p>
            <a:r>
              <a:rPr lang="en-IE" i="1" dirty="0"/>
              <a:t>This slide is a chance to introduce your sacred space and in doing so to help students begin to become quiet in themselves as they prepare to pray together.</a:t>
            </a:r>
          </a:p>
          <a:p>
            <a:endParaRPr lang="en-IE" i="1" dirty="0"/>
          </a:p>
          <a:p>
            <a:pPr marL="171450" indent="-171450">
              <a:buFontTx/>
              <a:buChar char="-"/>
            </a:pPr>
            <a:r>
              <a:rPr lang="en-IE" i="1" dirty="0"/>
              <a:t>A digital watch</a:t>
            </a:r>
          </a:p>
          <a:p>
            <a:pPr marL="171450" indent="-171450">
              <a:buFontTx/>
              <a:buChar char="-"/>
            </a:pPr>
            <a:r>
              <a:rPr lang="en-IE" i="1" dirty="0"/>
              <a:t>An alarm clock</a:t>
            </a:r>
          </a:p>
          <a:p>
            <a:pPr marL="171450" indent="-171450">
              <a:buFontTx/>
              <a:buChar char="-"/>
            </a:pPr>
            <a:r>
              <a:rPr lang="en-IE" i="1" dirty="0"/>
              <a:t>A traditional watch</a:t>
            </a:r>
          </a:p>
          <a:p>
            <a:pPr marL="171450" indent="-171450">
              <a:buFontTx/>
              <a:buChar char="-"/>
            </a:pPr>
            <a:r>
              <a:rPr lang="en-IE" i="1" dirty="0"/>
              <a:t>An egg timer</a:t>
            </a:r>
          </a:p>
          <a:p>
            <a:pPr marL="171450" indent="-171450">
              <a:buFontTx/>
              <a:buChar char="-"/>
            </a:pPr>
            <a:r>
              <a:rPr lang="en-IE" i="1" dirty="0"/>
              <a:t>A candle; representing God’s presence with us.</a:t>
            </a:r>
          </a:p>
          <a:p>
            <a:pPr marL="171450" indent="-171450">
              <a:buFontTx/>
              <a:buChar char="-"/>
            </a:pPr>
            <a:r>
              <a:rPr lang="en-IE" i="1" dirty="0"/>
              <a:t>The picture of the symbol of the Season of Creation 2024 (see slide 10 or go to seasonofcreation.org) </a:t>
            </a:r>
          </a:p>
          <a:p>
            <a:pPr marL="171450" indent="-171450">
              <a:buFontTx/>
              <a:buChar char="-"/>
            </a:pPr>
            <a:r>
              <a:rPr lang="en-IE" i="1" dirty="0"/>
              <a:t>Small slips of paper for resolutions and a small basket</a:t>
            </a:r>
          </a:p>
          <a:p>
            <a:pPr marL="171450" indent="-171450">
              <a:buFontTx/>
              <a:buChar char="-"/>
            </a:pPr>
            <a:r>
              <a:rPr lang="en-IE" i="1" dirty="0"/>
              <a:t>A Bible</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dirty="0"/>
              <a:t>The first symbol is our candle.  And so, we  light a candle. </a:t>
            </a:r>
            <a:r>
              <a:rPr lang="en-IE" i="1" dirty="0"/>
              <a:t>We light a candle at the beginning of every prayer we make in our school.</a:t>
            </a:r>
          </a:p>
          <a:p>
            <a:endParaRPr lang="en-IE" dirty="0"/>
          </a:p>
          <a:p>
            <a:r>
              <a:rPr lang="en-IE" dirty="0"/>
              <a:t>What does the lighting of our candle do?  It reminds us that we are not alone.  God is with us as we pray together.  God is our light and lights the way for us as a school community. God is with us as we journey together as a Year group from the start of first year to the end of sixth year.  We pray God’s blessing on you in a special way as you begin Transition Year.</a:t>
            </a:r>
          </a:p>
          <a:p>
            <a:endParaRPr lang="en-IE" dirty="0"/>
          </a:p>
          <a:p>
            <a:r>
              <a:rPr lang="en-IE" dirty="0"/>
              <a:t>We invite now _________________ (student name) to light our candle as our prayer begins.</a:t>
            </a:r>
          </a:p>
          <a:p>
            <a:endParaRPr lang="en-IE" dirty="0"/>
          </a:p>
          <a:p>
            <a:r>
              <a:rPr lang="en-IE" dirty="0"/>
              <a:t>And we begin our prayer now, “In the Name of the Father….”</a:t>
            </a:r>
          </a:p>
          <a:p>
            <a:endParaRPr lang="en-IE" i="1" dirty="0"/>
          </a:p>
          <a:p>
            <a:r>
              <a:rPr lang="en-IE" i="1" dirty="0"/>
              <a:t>(If you wish to use music as part of the service, a hymn relating to light can be used here).</a:t>
            </a:r>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b="0" dirty="0"/>
              <a:t>the theme of our service today as you begin Transition Year is </a:t>
            </a:r>
            <a:r>
              <a:rPr lang="en-IE" b="1" u="sng" dirty="0"/>
              <a:t>Time</a:t>
            </a:r>
            <a:r>
              <a:rPr lang="en-IE" b="0" dirty="0"/>
              <a:t>, specifically how you spend your time over the next year as part of our Transition Year group.  It’s an exciting programme, a programme that will stretch you and challenge you in new ways.  But the important thing to do as you begin Transition Year is to recognise only </a:t>
            </a:r>
            <a:r>
              <a:rPr lang="en-IE" b="1" i="1" dirty="0"/>
              <a:t>you</a:t>
            </a:r>
            <a:r>
              <a:rPr lang="en-IE" b="0" dirty="0"/>
              <a:t> can really decide how you’re going to spend your time this year.  Are you going to really jump into the experience and give it everything or are you going to sit back passively and just coast?  That’s a question that’s very important, and it’s not just important for this Year, it’s important for the rest of your life.  Are you going to live your life, embrace God’s greatest gift to you – your own life – or are you going to just go with the flow and let life happen around you?</a:t>
            </a:r>
          </a:p>
          <a:p>
            <a:endParaRPr lang="en-IE" b="0" dirty="0"/>
          </a:p>
          <a:p>
            <a:r>
              <a:rPr lang="en-IE" b="0" dirty="0"/>
              <a:t>Whatever way you use to tell the time; your watch, your smart watch, your phone – it’s still the same reality.  And all those different ways of telling the time are represented here on our sacred space. And maybe the most visual way of showing the passing of time, is also the simplest, the sands of an egg timer.  Which we also have on our sacred space.  The egg timer represents time so well because we can see the sands of time falling, and once those seconds, minutes and hours are gone, they’re gone, never to be repeated.  Time is precious.</a:t>
            </a:r>
          </a:p>
          <a:p>
            <a:endParaRPr lang="en-IE" b="0" dirty="0"/>
          </a:p>
          <a:p>
            <a:r>
              <a:rPr lang="en-IE" b="0" dirty="0"/>
              <a:t>To help us understand this theme further we’re going to listen to some music now.  This song is written and performed by Phineas O’Connell, Billie </a:t>
            </a:r>
            <a:r>
              <a:rPr lang="en-IE" b="0" dirty="0" err="1"/>
              <a:t>Eilish’s</a:t>
            </a:r>
            <a:r>
              <a:rPr lang="en-IE" b="0" dirty="0"/>
              <a:t> brother.  It’s called </a:t>
            </a:r>
            <a:r>
              <a:rPr lang="en-IE" b="0" i="1" dirty="0"/>
              <a:t>Only a Life Time.  </a:t>
            </a:r>
            <a:r>
              <a:rPr lang="en-IE" b="0" i="0" dirty="0"/>
              <a:t>Let’s listen to it and see what it might mean to you in terms of the preciousness of your life and the time you have now.</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220307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https://www.youtube.com/watch?v=b2KRc5ilYRc</a:t>
            </a:r>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45227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So our prayer service has these words from the Book of Psalms at its centre, “So teach us to number our days”, in other words to see how precious time is, “so that we would get a heart that is full of wisdom”.</a:t>
            </a:r>
          </a:p>
          <a:p>
            <a:endParaRPr lang="en-IE" b="0" dirty="0"/>
          </a:p>
          <a:p>
            <a:r>
              <a:rPr lang="en-IE" b="0" dirty="0"/>
              <a:t>We listen now to the word of God read to us by (student name).</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414232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a:t>
            </a:r>
            <a:r>
              <a:rPr lang="en-IE" b="1" dirty="0"/>
              <a:t>Reader 1</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170117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  you and your TY Coordinator and Year Head can personalise this list to your own school context.  A mix of the social, spiritual, academic, experiential would be good to include here to give students as broad a sense of what’s ahead of them.</a:t>
            </a:r>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106473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40663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129492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7496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253419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8323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332990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355040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369687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313208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AAC425-7324-4594-AD37-F1DC9C5C7780}"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269305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AAC425-7324-4594-AD37-F1DC9C5C7780}"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196722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AAC425-7324-4594-AD37-F1DC9C5C7780}"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256934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AAC425-7324-4594-AD37-F1DC9C5C7780}"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453303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AC425-7324-4594-AD37-F1DC9C5C7780}"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88264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AAC425-7324-4594-AD37-F1DC9C5C7780}"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312468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AAC425-7324-4594-AD37-F1DC9C5C7780}"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93247C2-F804-4B83-B4DC-F9D4D80DA0A4}" type="slidenum">
              <a:rPr lang="en-IE" smtClean="0"/>
              <a:t>‹#›</a:t>
            </a:fld>
            <a:endParaRPr lang="en-IE"/>
          </a:p>
        </p:txBody>
      </p:sp>
    </p:spTree>
    <p:extLst>
      <p:ext uri="{BB962C8B-B14F-4D97-AF65-F5344CB8AC3E}">
        <p14:creationId xmlns:p14="http://schemas.microsoft.com/office/powerpoint/2010/main" val="197445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AAC425-7324-4594-AD37-F1DC9C5C7780}"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93247C2-F804-4B83-B4DC-F9D4D80DA0A4}" type="slidenum">
              <a:rPr lang="en-IE" smtClean="0"/>
              <a:t>‹#›</a:t>
            </a:fld>
            <a:endParaRPr lang="en-IE"/>
          </a:p>
        </p:txBody>
      </p:sp>
    </p:spTree>
    <p:extLst>
      <p:ext uri="{BB962C8B-B14F-4D97-AF65-F5344CB8AC3E}">
        <p14:creationId xmlns:p14="http://schemas.microsoft.com/office/powerpoint/2010/main" val="1708935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Cho8ESO4PJE?feature=oembed"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sacc_x-XB1Y?feature=o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7ScjUxzrY7o?feature=oembed"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b2KRc5ilYRc?feature=oembed"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black background with text&#10;&#10;Description automatically generated">
            <a:extLst>
              <a:ext uri="{FF2B5EF4-FFF2-40B4-BE49-F238E27FC236}">
                <a16:creationId xmlns:a16="http://schemas.microsoft.com/office/drawing/2014/main" id="{7731BA27-E3A4-1D71-7A95-396CBCEEC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2" y="2317323"/>
            <a:ext cx="5715858" cy="2186314"/>
          </a:xfrm>
          <a:prstGeom prst="rect">
            <a:avLst/>
          </a:prstGeom>
        </p:spPr>
      </p:pic>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a:xfrm>
            <a:off x="7181725" y="1126671"/>
            <a:ext cx="4512988" cy="5028596"/>
          </a:xfrm>
        </p:spPr>
        <p:txBody>
          <a:bodyPr anchor="t">
            <a:normAutofit/>
          </a:bodyPr>
          <a:lstStyle/>
          <a:p>
            <a:pPr marL="0" indent="0">
              <a:buNone/>
            </a:pPr>
            <a:r>
              <a:rPr lang="en-GB" sz="3200" dirty="0">
                <a:solidFill>
                  <a:srgbClr val="FFFFFF"/>
                </a:solidFill>
              </a:rPr>
              <a:t>Transition Year</a:t>
            </a:r>
          </a:p>
          <a:p>
            <a:pPr marL="0" indent="0">
              <a:buNone/>
            </a:pPr>
            <a:r>
              <a:rPr lang="en-GB" sz="3200" i="1" dirty="0">
                <a:solidFill>
                  <a:srgbClr val="FFFFFF"/>
                </a:solidFill>
              </a:rPr>
              <a:t>Opening Year Prayer Service</a:t>
            </a:r>
          </a:p>
          <a:p>
            <a:pPr marL="0" indent="0">
              <a:buNone/>
            </a:pPr>
            <a:endParaRPr lang="en-GB" sz="3200" dirty="0">
              <a:solidFill>
                <a:srgbClr val="FFFFFF"/>
              </a:solidFill>
            </a:endParaRPr>
          </a:p>
          <a:p>
            <a:pPr marL="0" indent="0">
              <a:buNone/>
            </a:pPr>
            <a:r>
              <a:rPr lang="en-GB" sz="3200" dirty="0">
                <a:solidFill>
                  <a:srgbClr val="FFFFFF"/>
                </a:solidFill>
              </a:rPr>
              <a:t>2024/2025</a:t>
            </a:r>
          </a:p>
          <a:p>
            <a:pPr marL="0" indent="0">
              <a:buNone/>
            </a:pPr>
            <a:endParaRPr lang="en-GB" dirty="0">
              <a:solidFill>
                <a:srgbClr val="FFFFFF"/>
              </a:solidFill>
            </a:endParaRPr>
          </a:p>
          <a:p>
            <a:pPr marL="0" indent="0">
              <a:buNone/>
            </a:pPr>
            <a:endParaRPr lang="en-GB" dirty="0">
              <a:solidFill>
                <a:srgbClr val="FFFFFF"/>
              </a:solidFill>
            </a:endParaRPr>
          </a:p>
          <a:p>
            <a:pPr marL="0" indent="0">
              <a:buNone/>
            </a:pPr>
            <a:endParaRPr lang="en-GB" dirty="0">
              <a:solidFill>
                <a:srgbClr val="FFFFFF"/>
              </a:solidFill>
            </a:endParaRPr>
          </a:p>
          <a:p>
            <a:pPr marL="0" indent="0">
              <a:buNone/>
            </a:pPr>
            <a:endParaRPr lang="en-IE" dirty="0">
              <a:solidFill>
                <a:srgbClr val="FFFFFF"/>
              </a:solidFill>
            </a:endParaRPr>
          </a:p>
        </p:txBody>
      </p:sp>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A264-8D0E-10F4-6070-366529F653C1}"/>
              </a:ext>
            </a:extLst>
          </p:cNvPr>
          <p:cNvSpPr>
            <a:spLocks noGrp="1"/>
          </p:cNvSpPr>
          <p:nvPr>
            <p:ph type="title"/>
          </p:nvPr>
        </p:nvSpPr>
        <p:spPr/>
        <p:txBody>
          <a:bodyPr/>
          <a:lstStyle/>
          <a:p>
            <a:r>
              <a:rPr lang="en-IE" dirty="0"/>
              <a:t>And most importantly….</a:t>
            </a:r>
          </a:p>
        </p:txBody>
      </p:sp>
      <p:sp>
        <p:nvSpPr>
          <p:cNvPr id="3" name="Content Placeholder 2">
            <a:extLst>
              <a:ext uri="{FF2B5EF4-FFF2-40B4-BE49-F238E27FC236}">
                <a16:creationId xmlns:a16="http://schemas.microsoft.com/office/drawing/2014/main" id="{86F3235C-EB3B-3112-8FCA-02F794782E93}"/>
              </a:ext>
            </a:extLst>
          </p:cNvPr>
          <p:cNvSpPr>
            <a:spLocks noGrp="1"/>
          </p:cNvSpPr>
          <p:nvPr>
            <p:ph idx="1"/>
          </p:nvPr>
        </p:nvSpPr>
        <p:spPr/>
        <p:txBody>
          <a:bodyPr/>
          <a:lstStyle/>
          <a:p>
            <a:r>
              <a:rPr lang="en-IE" dirty="0"/>
              <a:t>At number 1:</a:t>
            </a:r>
          </a:p>
          <a:p>
            <a:r>
              <a:rPr lang="en-IE" dirty="0"/>
              <a:t>Use for talents for the good of others and of our world</a:t>
            </a:r>
          </a:p>
        </p:txBody>
      </p:sp>
      <p:pic>
        <p:nvPicPr>
          <p:cNvPr id="4" name="Picture 3">
            <a:extLst>
              <a:ext uri="{FF2B5EF4-FFF2-40B4-BE49-F238E27FC236}">
                <a16:creationId xmlns:a16="http://schemas.microsoft.com/office/drawing/2014/main" id="{38DC2C3C-D2E3-153F-C722-2F399FDCF645}"/>
              </a:ext>
            </a:extLst>
          </p:cNvPr>
          <p:cNvPicPr>
            <a:picLocks noChangeAspect="1"/>
          </p:cNvPicPr>
          <p:nvPr/>
        </p:nvPicPr>
        <p:blipFill>
          <a:blip r:embed="rId3"/>
          <a:stretch>
            <a:fillRect/>
          </a:stretch>
        </p:blipFill>
        <p:spPr>
          <a:xfrm>
            <a:off x="4191512" y="2927660"/>
            <a:ext cx="4155211" cy="2941329"/>
          </a:xfrm>
          <a:prstGeom prst="rect">
            <a:avLst/>
          </a:prstGeom>
        </p:spPr>
      </p:pic>
    </p:spTree>
    <p:extLst>
      <p:ext uri="{BB962C8B-B14F-4D97-AF65-F5344CB8AC3E}">
        <p14:creationId xmlns:p14="http://schemas.microsoft.com/office/powerpoint/2010/main" val="1041158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AA3-EA77-E36B-8306-2E1BA3DD21FA}"/>
              </a:ext>
            </a:extLst>
          </p:cNvPr>
          <p:cNvSpPr>
            <a:spLocks noGrp="1"/>
          </p:cNvSpPr>
          <p:nvPr>
            <p:ph type="title"/>
          </p:nvPr>
        </p:nvSpPr>
        <p:spPr>
          <a:xfrm>
            <a:off x="420786" y="287339"/>
            <a:ext cx="11401677" cy="1449387"/>
          </a:xfrm>
        </p:spPr>
        <p:txBody>
          <a:bodyPr/>
          <a:lstStyle/>
          <a:p>
            <a:r>
              <a:rPr lang="en-IE" dirty="0"/>
              <a:t>A short meditation on time….86,400 seconds</a:t>
            </a:r>
          </a:p>
        </p:txBody>
      </p:sp>
      <p:pic>
        <p:nvPicPr>
          <p:cNvPr id="4" name="Online Media 3" title="The Value of TIME - Powerful Motivational Speech">
            <a:hlinkClick r:id="" action="ppaction://media"/>
            <a:extLst>
              <a:ext uri="{FF2B5EF4-FFF2-40B4-BE49-F238E27FC236}">
                <a16:creationId xmlns:a16="http://schemas.microsoft.com/office/drawing/2014/main" id="{9CDE4B39-1D56-BDAB-1975-77796D2FDDAE}"/>
              </a:ext>
            </a:extLst>
          </p:cNvPr>
          <p:cNvPicPr>
            <a:picLocks noGrp="1" noRot="1" noChangeAspect="1"/>
          </p:cNvPicPr>
          <p:nvPr>
            <p:ph idx="1"/>
            <a:videoFile r:link="rId1"/>
          </p:nvPr>
        </p:nvPicPr>
        <p:blipFill>
          <a:blip r:embed="rId4"/>
          <a:stretch>
            <a:fillRect/>
          </a:stretch>
        </p:blipFill>
        <p:spPr>
          <a:xfrm>
            <a:off x="540657" y="1291092"/>
            <a:ext cx="8913586" cy="5036126"/>
          </a:xfrm>
          <a:prstGeom prst="rect">
            <a:avLst/>
          </a:prstGeom>
        </p:spPr>
      </p:pic>
    </p:spTree>
    <p:extLst>
      <p:ext uri="{BB962C8B-B14F-4D97-AF65-F5344CB8AC3E}">
        <p14:creationId xmlns:p14="http://schemas.microsoft.com/office/powerpoint/2010/main" val="8717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9" name="Group 512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30" name="Straight Connector 512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4" name="Isosceles Triangle 513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8" name="Isosceles Triangle 513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9" name="Isosceles Triangle 513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41" name="Rectangle 51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3" name="Group 51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44" name="Straight Connector 51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7" name="Isosceles Triangle 51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1" name="Isosceles Triangle 51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2" name="Isosceles Triangle 51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54" name="Rectangle 51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8098"/>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F234A004-426D-348A-74AA-C1423AEA29C9}"/>
              </a:ext>
            </a:extLst>
          </p:cNvPr>
          <p:cNvSpPr>
            <a:spLocks noGrp="1"/>
          </p:cNvSpPr>
          <p:nvPr>
            <p:ph type="title"/>
          </p:nvPr>
        </p:nvSpPr>
        <p:spPr>
          <a:xfrm>
            <a:off x="1600199" y="4571999"/>
            <a:ext cx="7673801" cy="1087656"/>
          </a:xfrm>
        </p:spPr>
        <p:txBody>
          <a:bodyPr vert="horz" lIns="91440" tIns="45720" rIns="91440" bIns="45720" rtlCol="0" anchor="b">
            <a:normAutofit/>
          </a:bodyPr>
          <a:lstStyle/>
          <a:p>
            <a:pPr>
              <a:lnSpc>
                <a:spcPct val="90000"/>
              </a:lnSpc>
            </a:pPr>
            <a:r>
              <a:rPr lang="en-US" sz="3400" kern="1200">
                <a:solidFill>
                  <a:schemeClr val="accent1"/>
                </a:solidFill>
                <a:latin typeface="+mj-lt"/>
                <a:ea typeface="+mj-ea"/>
                <a:cs typeface="+mj-cs"/>
              </a:rPr>
              <a:t>This is the urgent issue of our time….</a:t>
            </a:r>
          </a:p>
        </p:txBody>
      </p:sp>
      <p:sp>
        <p:nvSpPr>
          <p:cNvPr id="5" name="TextBox 4">
            <a:extLst>
              <a:ext uri="{FF2B5EF4-FFF2-40B4-BE49-F238E27FC236}">
                <a16:creationId xmlns:a16="http://schemas.microsoft.com/office/drawing/2014/main" id="{13202C3A-0F9B-3456-89E4-80B9CFD5C92F}"/>
              </a:ext>
            </a:extLst>
          </p:cNvPr>
          <p:cNvSpPr txBox="1"/>
          <p:nvPr/>
        </p:nvSpPr>
        <p:spPr>
          <a:xfrm>
            <a:off x="1674795" y="5659655"/>
            <a:ext cx="7599205" cy="611896"/>
          </a:xfrm>
          <a:prstGeom prst="rect">
            <a:avLst/>
          </a:prstGeom>
        </p:spPr>
        <p:txBody>
          <a:bodyPr vert="horz" lIns="91440" tIns="45720" rIns="91440" bIns="45720" rtlCol="0" anchor="t">
            <a:normAutofit/>
          </a:bodyPr>
          <a:lstStyle/>
          <a:p>
            <a:pPr>
              <a:spcBef>
                <a:spcPts val="1000"/>
              </a:spcBef>
              <a:buClr>
                <a:schemeClr val="accent1"/>
              </a:buClr>
              <a:buSzPct val="80000"/>
            </a:pPr>
            <a:r>
              <a:rPr lang="en-US">
                <a:solidFill>
                  <a:schemeClr val="tx1">
                    <a:lumMod val="50000"/>
                    <a:lumOff val="50000"/>
                  </a:schemeClr>
                </a:solidFill>
              </a:rPr>
              <a:t>https://youtu.be/sacc_x-XB1Y</a:t>
            </a:r>
          </a:p>
        </p:txBody>
      </p:sp>
      <p:pic>
        <p:nvPicPr>
          <p:cNvPr id="4" name="Online Media 3" title="Three Seconds - 1st Prize Short Film Winner #Film4Climate">
            <a:hlinkClick r:id="" action="ppaction://media"/>
            <a:extLst>
              <a:ext uri="{FF2B5EF4-FFF2-40B4-BE49-F238E27FC236}">
                <a16:creationId xmlns:a16="http://schemas.microsoft.com/office/drawing/2014/main" id="{A38B6F50-7A54-D57F-79A9-8ACE2EA8A63B}"/>
              </a:ext>
            </a:extLst>
          </p:cNvPr>
          <p:cNvPicPr>
            <a:picLocks noGrp="1" noRot="1" noChangeAspect="1"/>
          </p:cNvPicPr>
          <p:nvPr>
            <p:ph idx="1"/>
            <a:videoFile r:link="rId1"/>
          </p:nvPr>
        </p:nvPicPr>
        <p:blipFill>
          <a:blip r:embed="rId4"/>
          <a:stretch>
            <a:fillRect/>
          </a:stretch>
        </p:blipFill>
        <p:spPr>
          <a:xfrm>
            <a:off x="1600201" y="609600"/>
            <a:ext cx="6446649" cy="3642357"/>
          </a:xfrm>
          <a:prstGeom prst="rect">
            <a:avLst/>
          </a:prstGeom>
        </p:spPr>
      </p:pic>
    </p:spTree>
    <p:extLst>
      <p:ext uri="{BB962C8B-B14F-4D97-AF65-F5344CB8AC3E}">
        <p14:creationId xmlns:p14="http://schemas.microsoft.com/office/powerpoint/2010/main" val="40468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9A83-4FB9-D1DD-D770-E9E57891A2C1}"/>
              </a:ext>
            </a:extLst>
          </p:cNvPr>
          <p:cNvSpPr>
            <a:spLocks noGrp="1"/>
          </p:cNvSpPr>
          <p:nvPr>
            <p:ph type="title"/>
          </p:nvPr>
        </p:nvSpPr>
        <p:spPr/>
        <p:txBody>
          <a:bodyPr>
            <a:normAutofit/>
          </a:bodyPr>
          <a:lstStyle/>
          <a:p>
            <a:r>
              <a:rPr lang="en-IE" sz="3200" b="1" dirty="0"/>
              <a:t>What does a good use of our time look like in our school?</a:t>
            </a:r>
          </a:p>
        </p:txBody>
      </p:sp>
      <p:sp>
        <p:nvSpPr>
          <p:cNvPr id="3" name="Content Placeholder 2">
            <a:extLst>
              <a:ext uri="{FF2B5EF4-FFF2-40B4-BE49-F238E27FC236}">
                <a16:creationId xmlns:a16="http://schemas.microsoft.com/office/drawing/2014/main" id="{D4B810E6-3E29-AC7A-3919-C0F29B44E86A}"/>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456522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69CF-2482-031E-3E5A-F4040457458E}"/>
              </a:ext>
            </a:extLst>
          </p:cNvPr>
          <p:cNvSpPr>
            <a:spLocks noGrp="1"/>
          </p:cNvSpPr>
          <p:nvPr>
            <p:ph type="title"/>
          </p:nvPr>
        </p:nvSpPr>
        <p:spPr/>
        <p:txBody>
          <a:bodyPr>
            <a:normAutofit/>
          </a:bodyPr>
          <a:lstStyle/>
          <a:p>
            <a:r>
              <a:rPr lang="en-IE" sz="3200" dirty="0"/>
              <a:t>So, “don’t waste the time you have….”</a:t>
            </a:r>
          </a:p>
        </p:txBody>
      </p:sp>
      <p:pic>
        <p:nvPicPr>
          <p:cNvPr id="3074" name="Picture 2" descr="Wasting precious time on social media | Cartoon Movement">
            <a:extLst>
              <a:ext uri="{FF2B5EF4-FFF2-40B4-BE49-F238E27FC236}">
                <a16:creationId xmlns:a16="http://schemas.microsoft.com/office/drawing/2014/main" id="{AEECD114-516C-823E-7EA0-6C6592B0D5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03449" y="1846263"/>
            <a:ext cx="2845428"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273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992C-0D04-4F2B-0281-D2E8EAE93FA7}"/>
              </a:ext>
            </a:extLst>
          </p:cNvPr>
          <p:cNvSpPr>
            <a:spLocks noGrp="1"/>
          </p:cNvSpPr>
          <p:nvPr>
            <p:ph type="title"/>
          </p:nvPr>
        </p:nvSpPr>
        <p:spPr/>
        <p:txBody>
          <a:bodyPr/>
          <a:lstStyle/>
          <a:p>
            <a:r>
              <a:rPr lang="en-IE" dirty="0"/>
              <a:t>A ‘new year’s resolution</a:t>
            </a:r>
          </a:p>
        </p:txBody>
      </p:sp>
      <p:pic>
        <p:nvPicPr>
          <p:cNvPr id="4098" name="Picture 2" descr="Republican Politicians Regarding ESG">
            <a:extLst>
              <a:ext uri="{FF2B5EF4-FFF2-40B4-BE49-F238E27FC236}">
                <a16:creationId xmlns:a16="http://schemas.microsoft.com/office/drawing/2014/main" id="{1A256D98-BB9B-DA6D-09E1-ABA048A2B9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73521" y="2265771"/>
            <a:ext cx="4827582" cy="321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47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p:txBody>
          <a:bodyPr/>
          <a:lstStyle/>
          <a:p>
            <a:r>
              <a:rPr lang="en-IE" dirty="0"/>
              <a:t>And so together, we pray:	</a:t>
            </a:r>
          </a:p>
        </p:txBody>
      </p:sp>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304760" y="1417637"/>
            <a:ext cx="10058400" cy="4558620"/>
          </a:xfrm>
        </p:spPr>
        <p:txBody>
          <a:bodyPr>
            <a:noAutofit/>
          </a:bodyPr>
          <a:lstStyle/>
          <a:p>
            <a:pPr marL="457200" indent="-457200">
              <a:buFont typeface="+mj-lt"/>
              <a:buAutoNum type="arabicPeriod"/>
            </a:pPr>
            <a:r>
              <a:rPr lang="en-IE" sz="2200" dirty="0"/>
              <a:t>Lord, bless all Transition Year students as we begin this exciting year together.  Help us to use our time wisely, for the good of others and for the good of our world.  Lord hear us.  Lord graciously hear us.</a:t>
            </a:r>
          </a:p>
          <a:p>
            <a:pPr marL="457200" indent="-457200">
              <a:buFont typeface="+mj-lt"/>
              <a:buAutoNum type="arabicPeriod"/>
            </a:pPr>
            <a:r>
              <a:rPr lang="en-IE" sz="2200" dirty="0"/>
              <a:t>Lord, bless our teachers.  Be with them as they support us on our journey and inspire them to help us grow.   Help them to challenge us with their confidence in our ability to make a difference.  Lord hear us. Lord graciously hear us.</a:t>
            </a:r>
          </a:p>
          <a:p>
            <a:pPr marL="457200" indent="-457200">
              <a:buFont typeface="+mj-lt"/>
              <a:buAutoNum type="arabicPeriod"/>
            </a:pPr>
            <a:r>
              <a:rPr lang="en-IE" sz="2200" dirty="0"/>
              <a:t>Lord, bless all of the other students in our school.  May their time in our school be marked by learning, peace, friendship and fun.  Lord hear us. Lord graciously hear us.</a:t>
            </a:r>
          </a:p>
          <a:p>
            <a:pPr marL="457200" indent="-457200">
              <a:buFont typeface="+mj-lt"/>
              <a:buAutoNum type="arabicPeriod"/>
            </a:pPr>
            <a:r>
              <a:rPr lang="en-IE" sz="2200" dirty="0"/>
              <a:t>For  our world.  In the silence of our own hearts we pray for the courage to do what we can to help protect our world.  Lord hear us. Lord graciously hear us.</a:t>
            </a:r>
          </a:p>
          <a:p>
            <a:pPr marL="0" indent="0">
              <a:buNone/>
            </a:pPr>
            <a:endParaRPr lang="en-IE" sz="2200" dirty="0"/>
          </a:p>
        </p:txBody>
      </p:sp>
    </p:spTree>
    <p:extLst>
      <p:ext uri="{BB962C8B-B14F-4D97-AF65-F5344CB8AC3E}">
        <p14:creationId xmlns:p14="http://schemas.microsoft.com/office/powerpoint/2010/main" val="945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4651-0E95-1474-5F10-DA399D8364B3}"/>
              </a:ext>
            </a:extLst>
          </p:cNvPr>
          <p:cNvSpPr>
            <a:spLocks noGrp="1"/>
          </p:cNvSpPr>
          <p:nvPr>
            <p:ph type="title"/>
          </p:nvPr>
        </p:nvSpPr>
        <p:spPr/>
        <p:txBody>
          <a:bodyPr/>
          <a:lstStyle/>
          <a:p>
            <a:r>
              <a:rPr lang="en-IE" dirty="0"/>
              <a:t>And to conclude:</a:t>
            </a:r>
          </a:p>
        </p:txBody>
      </p:sp>
      <p:pic>
        <p:nvPicPr>
          <p:cNvPr id="4" name="Online Media 3" title="There Is A Season – Tom Kendzia [Official Lyric Video]">
            <a:hlinkClick r:id="" action="ppaction://media"/>
            <a:extLst>
              <a:ext uri="{FF2B5EF4-FFF2-40B4-BE49-F238E27FC236}">
                <a16:creationId xmlns:a16="http://schemas.microsoft.com/office/drawing/2014/main" id="{765DCB33-6B1F-3181-3A97-033D5E44FCC4}"/>
              </a:ext>
            </a:extLst>
          </p:cNvPr>
          <p:cNvPicPr>
            <a:picLocks noGrp="1" noRot="1" noChangeAspect="1"/>
          </p:cNvPicPr>
          <p:nvPr>
            <p:ph idx="1"/>
            <a:videoFile r:link="rId1"/>
          </p:nvPr>
        </p:nvPicPr>
        <p:blipFill>
          <a:blip r:embed="rId4"/>
          <a:stretch>
            <a:fillRect/>
          </a:stretch>
        </p:blipFill>
        <p:spPr>
          <a:xfrm>
            <a:off x="540657" y="1699306"/>
            <a:ext cx="7119938" cy="4022725"/>
          </a:xfrm>
          <a:prstGeom prst="rect">
            <a:avLst/>
          </a:prstGeom>
        </p:spPr>
      </p:pic>
    </p:spTree>
    <p:extLst>
      <p:ext uri="{BB962C8B-B14F-4D97-AF65-F5344CB8AC3E}">
        <p14:creationId xmlns:p14="http://schemas.microsoft.com/office/powerpoint/2010/main" val="12276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Reflection</a:t>
            </a:r>
          </a:p>
        </p:txBody>
      </p:sp>
      <p:sp>
        <p:nvSpPr>
          <p:cNvPr id="3" name="Subtitle 2">
            <a:extLst>
              <a:ext uri="{FF2B5EF4-FFF2-40B4-BE49-F238E27FC236}">
                <a16:creationId xmlns:a16="http://schemas.microsoft.com/office/drawing/2014/main" id="{70487D97-6F6E-4ECE-BF86-8D361F219AA6}"/>
              </a:ext>
            </a:extLst>
          </p:cNvPr>
          <p:cNvSpPr>
            <a:spLocks noGrp="1"/>
          </p:cNvSpPr>
          <p:nvPr>
            <p:ph type="subTitle" idx="1"/>
          </p:nvPr>
        </p:nvSpPr>
        <p:spPr/>
        <p:txBody>
          <a:bodyPr/>
          <a:lstStyle/>
          <a:p>
            <a:r>
              <a:rPr lang="en-IE" dirty="0"/>
              <a:t>Transition year</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pic>
        <p:nvPicPr>
          <p:cNvPr id="5" name="Picture 4">
            <a:extLst>
              <a:ext uri="{FF2B5EF4-FFF2-40B4-BE49-F238E27FC236}">
                <a16:creationId xmlns:a16="http://schemas.microsoft.com/office/drawing/2014/main" id="{BE5FC5AF-04C6-C510-B782-31347F9D207C}"/>
              </a:ext>
            </a:extLst>
          </p:cNvPr>
          <p:cNvPicPr>
            <a:picLocks noChangeAspect="1"/>
          </p:cNvPicPr>
          <p:nvPr/>
        </p:nvPicPr>
        <p:blipFill>
          <a:blip r:embed="rId3"/>
          <a:stretch>
            <a:fillRect/>
          </a:stretch>
        </p:blipFill>
        <p:spPr>
          <a:xfrm>
            <a:off x="708847" y="5424007"/>
            <a:ext cx="2862939" cy="1096900"/>
          </a:xfrm>
          <a:prstGeom prst="rect">
            <a:avLst/>
          </a:prstGeom>
        </p:spPr>
      </p:pic>
    </p:spTree>
    <p:extLst>
      <p:ext uri="{BB962C8B-B14F-4D97-AF65-F5344CB8AC3E}">
        <p14:creationId xmlns:p14="http://schemas.microsoft.com/office/powerpoint/2010/main" val="14592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559" b="2171"/>
          <a:stretch/>
        </p:blipFill>
        <p:spPr>
          <a:xfrm>
            <a:off x="20" y="10"/>
            <a:ext cx="12191980" cy="6857990"/>
          </a:xfrm>
          <a:prstGeom prst="rect">
            <a:avLst/>
          </a:prstGeom>
        </p:spPr>
      </p:pic>
      <p:sp>
        <p:nvSpPr>
          <p:cNvPr id="22" name="Freeform: Shape 21">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4" name="Straight Connector 23">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91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rcRect b="15730"/>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3" name="Straight Connector 22">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2300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4" name="Straight Connector 103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8" name="Isosceles Triangle 103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2" name="Isosceles Triangle 104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3" name="Isosceles Triangle 104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79EABA3E-D31E-7AAB-70DB-2A9C51E10E9E}"/>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r>
              <a:rPr lang="en-US" sz="4800" kern="1200">
                <a:solidFill>
                  <a:schemeClr val="accent1"/>
                </a:solidFill>
                <a:latin typeface="+mj-lt"/>
                <a:ea typeface="+mj-ea"/>
                <a:cs typeface="+mj-cs"/>
              </a:rPr>
              <a:t>The theme of our service</a:t>
            </a:r>
          </a:p>
        </p:txBody>
      </p:sp>
      <p:pic>
        <p:nvPicPr>
          <p:cNvPr id="1028" name="Picture 4" descr="A Complete Guide of Types of Clocks">
            <a:extLst>
              <a:ext uri="{FF2B5EF4-FFF2-40B4-BE49-F238E27FC236}">
                <a16:creationId xmlns:a16="http://schemas.microsoft.com/office/drawing/2014/main" id="{C0166071-A5D9-340A-6127-61A3012B54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21942" y="934222"/>
            <a:ext cx="5616085" cy="329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3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FINNEAS - Only A Lifetime (Official Music Video)">
            <a:hlinkClick r:id="" action="ppaction://media"/>
            <a:extLst>
              <a:ext uri="{FF2B5EF4-FFF2-40B4-BE49-F238E27FC236}">
                <a16:creationId xmlns:a16="http://schemas.microsoft.com/office/drawing/2014/main" id="{06C59E5F-A498-24A6-0EA0-6E2B90B6DAE0}"/>
              </a:ext>
            </a:extLst>
          </p:cNvPr>
          <p:cNvPicPr>
            <a:picLocks noGrp="1" noRot="1" noChangeAspect="1"/>
          </p:cNvPicPr>
          <p:nvPr>
            <p:ph idx="1"/>
            <a:videoFile r:link="rId1"/>
          </p:nvPr>
        </p:nvPicPr>
        <p:blipFill>
          <a:blip r:embed="rId4"/>
          <a:stretch>
            <a:fillRect/>
          </a:stretch>
        </p:blipFill>
        <p:spPr>
          <a:xfrm>
            <a:off x="2090671" y="681885"/>
            <a:ext cx="7380515" cy="5535387"/>
          </a:xfrm>
          <a:prstGeom prst="rect">
            <a:avLst/>
          </a:prstGeom>
        </p:spPr>
      </p:pic>
    </p:spTree>
    <p:extLst>
      <p:ext uri="{BB962C8B-B14F-4D97-AF65-F5344CB8AC3E}">
        <p14:creationId xmlns:p14="http://schemas.microsoft.com/office/powerpoint/2010/main" val="37571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9" name="Group 205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60" name="Straight Connector 205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61" name="Straight Connector 206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6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4" name="Isosceles Triangle 206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8" name="Isosceles Triangle 206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9" name="Isosceles Triangle 206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071" name="Rectangle 207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3" name="Group 207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74" name="Straight Connector 207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7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7" name="Isosceles Triangle 207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8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81" name="Isosceles Triangle 208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82" name="Isosceles Triangle 208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084" name="Rectangle 208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Weekly Reflection - Everything Falls Away - NationsU : NationsU">
            <a:extLst>
              <a:ext uri="{FF2B5EF4-FFF2-40B4-BE49-F238E27FC236}">
                <a16:creationId xmlns:a16="http://schemas.microsoft.com/office/drawing/2014/main" id="{BAE13D35-C36C-B8A4-E922-6C1EC69DCC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89962" y="751629"/>
            <a:ext cx="5226156" cy="522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1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76EF-F7DF-92E5-2D77-D802991AE653}"/>
              </a:ext>
            </a:extLst>
          </p:cNvPr>
          <p:cNvSpPr>
            <a:spLocks noGrp="1"/>
          </p:cNvSpPr>
          <p:nvPr>
            <p:ph type="title"/>
          </p:nvPr>
        </p:nvSpPr>
        <p:spPr/>
        <p:txBody>
          <a:bodyPr/>
          <a:lstStyle/>
          <a:p>
            <a:r>
              <a:rPr lang="en-IE" dirty="0"/>
              <a:t>A reading from the Book of Ecclesiastes</a:t>
            </a:r>
          </a:p>
        </p:txBody>
      </p:sp>
      <p:sp>
        <p:nvSpPr>
          <p:cNvPr id="3" name="Content Placeholder 2">
            <a:extLst>
              <a:ext uri="{FF2B5EF4-FFF2-40B4-BE49-F238E27FC236}">
                <a16:creationId xmlns:a16="http://schemas.microsoft.com/office/drawing/2014/main" id="{5C3E4CE6-ED58-0191-27B1-36123A5B077F}"/>
              </a:ext>
            </a:extLst>
          </p:cNvPr>
          <p:cNvSpPr>
            <a:spLocks noGrp="1"/>
          </p:cNvSpPr>
          <p:nvPr>
            <p:ph idx="1"/>
          </p:nvPr>
        </p:nvSpPr>
        <p:spPr>
          <a:xfrm>
            <a:off x="677334" y="1436915"/>
            <a:ext cx="9789280" cy="5290456"/>
          </a:xfrm>
        </p:spPr>
        <p:txBody>
          <a:bodyPr>
            <a:normAutofit lnSpcReduction="10000"/>
          </a:bodyPr>
          <a:lstStyle/>
          <a:p>
            <a:pPr marL="0" indent="0">
              <a:buNone/>
            </a:pPr>
            <a:r>
              <a:rPr lang="en-GB" sz="2000" dirty="0"/>
              <a:t>There is a time for everything, and a season for every activity under the heavens:</a:t>
            </a:r>
          </a:p>
          <a:p>
            <a:pPr marL="0" indent="0">
              <a:buNone/>
            </a:pPr>
            <a:r>
              <a:rPr lang="en-GB" sz="2000" dirty="0"/>
              <a:t>a time to be born and a time to die, a time to plant and a time to uproot,</a:t>
            </a:r>
          </a:p>
          <a:p>
            <a:pPr marL="0" indent="0">
              <a:buNone/>
            </a:pPr>
            <a:r>
              <a:rPr lang="en-GB" sz="2000" dirty="0"/>
              <a:t>a time to kill and a time to heal, a time to tear down and a time to build,</a:t>
            </a:r>
          </a:p>
          <a:p>
            <a:pPr marL="0" indent="0">
              <a:buNone/>
            </a:pPr>
            <a:r>
              <a:rPr lang="en-GB" sz="2000" dirty="0"/>
              <a:t>a time to weep and a time to laugh, a time to mourn and a time to dance,</a:t>
            </a:r>
          </a:p>
          <a:p>
            <a:pPr marL="0" indent="0">
              <a:buNone/>
            </a:pPr>
            <a:r>
              <a:rPr lang="en-GB" sz="2000" dirty="0"/>
              <a:t>a time to scatter stones and a time to gather them, a time to embrace and a time to refrain from embracing,</a:t>
            </a:r>
          </a:p>
          <a:p>
            <a:pPr marL="0" indent="0">
              <a:buNone/>
            </a:pPr>
            <a:r>
              <a:rPr lang="en-GB" sz="2000" dirty="0"/>
              <a:t>a time to search and a time to give up, a time to keep and a time to throw away,</a:t>
            </a:r>
          </a:p>
          <a:p>
            <a:pPr marL="0" indent="0">
              <a:buNone/>
            </a:pPr>
            <a:r>
              <a:rPr lang="en-GB" sz="2000" dirty="0"/>
              <a:t>a time to tear and a time to mend, a time to be silent and a time to speak,</a:t>
            </a:r>
          </a:p>
          <a:p>
            <a:pPr marL="0" indent="0">
              <a:buNone/>
            </a:pPr>
            <a:r>
              <a:rPr lang="en-GB" sz="2000" dirty="0"/>
              <a:t>a time to love and a time to hate, a time for war and a time for peace.</a:t>
            </a:r>
          </a:p>
          <a:p>
            <a:pPr marL="0" indent="0">
              <a:buNone/>
            </a:pPr>
            <a:r>
              <a:rPr lang="en-GB" sz="2000" dirty="0"/>
              <a:t>God has made everything beautiful in its time. He has also set eternity in the human heart; yet no one can fathom what God has done from beginning to end.</a:t>
            </a:r>
          </a:p>
          <a:p>
            <a:pPr marL="0" indent="0">
              <a:buNone/>
            </a:pPr>
            <a:r>
              <a:rPr lang="en-GB" sz="2000" dirty="0"/>
              <a:t>The Word of the Lord</a:t>
            </a:r>
          </a:p>
          <a:p>
            <a:pPr marL="0" indent="0">
              <a:buNone/>
            </a:pPr>
            <a:r>
              <a:rPr lang="en-GB" sz="2000" b="1" dirty="0"/>
              <a:t>Thanks be to God.</a:t>
            </a:r>
            <a:endParaRPr lang="en-IE" sz="2000" b="1" dirty="0"/>
          </a:p>
        </p:txBody>
      </p:sp>
    </p:spTree>
    <p:extLst>
      <p:ext uri="{BB962C8B-B14F-4D97-AF65-F5344CB8AC3E}">
        <p14:creationId xmlns:p14="http://schemas.microsoft.com/office/powerpoint/2010/main" val="372426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B719-AEEA-B01B-8FA5-98EA733600C6}"/>
              </a:ext>
            </a:extLst>
          </p:cNvPr>
          <p:cNvSpPr>
            <a:spLocks noGrp="1"/>
          </p:cNvSpPr>
          <p:nvPr>
            <p:ph type="title"/>
          </p:nvPr>
        </p:nvSpPr>
        <p:spPr/>
        <p:txBody>
          <a:bodyPr>
            <a:normAutofit/>
          </a:bodyPr>
          <a:lstStyle/>
          <a:p>
            <a:r>
              <a:rPr lang="en-IE" sz="2800" b="1" dirty="0"/>
              <a:t>10 things to do to make the most of Transition Year in our school</a:t>
            </a:r>
          </a:p>
        </p:txBody>
      </p:sp>
      <p:sp>
        <p:nvSpPr>
          <p:cNvPr id="3" name="Content Placeholder 2">
            <a:extLst>
              <a:ext uri="{FF2B5EF4-FFF2-40B4-BE49-F238E27FC236}">
                <a16:creationId xmlns:a16="http://schemas.microsoft.com/office/drawing/2014/main" id="{44849B6C-BC00-3826-785E-38D7C570E895}"/>
              </a:ext>
            </a:extLst>
          </p:cNvPr>
          <p:cNvSpPr>
            <a:spLocks noGrp="1"/>
          </p:cNvSpPr>
          <p:nvPr>
            <p:ph idx="1"/>
          </p:nvPr>
        </p:nvSpPr>
        <p:spPr/>
        <p:txBody>
          <a:bodyPr/>
          <a:lstStyle/>
          <a:p>
            <a:r>
              <a:rPr lang="en-IE" dirty="0"/>
              <a:t>10.</a:t>
            </a:r>
          </a:p>
          <a:p>
            <a:r>
              <a:rPr lang="en-IE" dirty="0"/>
              <a:t>9.</a:t>
            </a:r>
          </a:p>
          <a:p>
            <a:r>
              <a:rPr lang="en-IE" dirty="0"/>
              <a:t>8.</a:t>
            </a:r>
          </a:p>
          <a:p>
            <a:r>
              <a:rPr lang="en-IE" dirty="0"/>
              <a:t>7.</a:t>
            </a:r>
          </a:p>
          <a:p>
            <a:r>
              <a:rPr lang="en-IE" dirty="0"/>
              <a:t>6.</a:t>
            </a:r>
          </a:p>
          <a:p>
            <a:r>
              <a:rPr lang="en-IE" dirty="0"/>
              <a:t>5.</a:t>
            </a:r>
          </a:p>
          <a:p>
            <a:r>
              <a:rPr lang="en-IE" dirty="0"/>
              <a:t>4.</a:t>
            </a:r>
          </a:p>
          <a:p>
            <a:r>
              <a:rPr lang="en-IE" dirty="0"/>
              <a:t>3.</a:t>
            </a:r>
          </a:p>
          <a:p>
            <a:r>
              <a:rPr lang="en-IE" dirty="0"/>
              <a:t>2.</a:t>
            </a:r>
          </a:p>
        </p:txBody>
      </p:sp>
    </p:spTree>
    <p:extLst>
      <p:ext uri="{BB962C8B-B14F-4D97-AF65-F5344CB8AC3E}">
        <p14:creationId xmlns:p14="http://schemas.microsoft.com/office/powerpoint/2010/main" val="25227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5</TotalTime>
  <Words>2521</Words>
  <Application>Microsoft Office PowerPoint</Application>
  <PresentationFormat>Widescreen</PresentationFormat>
  <Paragraphs>159</Paragraphs>
  <Slides>18</Slides>
  <Notes>18</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Trebuchet MS</vt:lpstr>
      <vt:lpstr>Wingdings 3</vt:lpstr>
      <vt:lpstr>Facet</vt:lpstr>
      <vt:lpstr>PowerPoint Presentation</vt:lpstr>
      <vt:lpstr>Opening Year Reflection</vt:lpstr>
      <vt:lpstr>PowerPoint Presentation</vt:lpstr>
      <vt:lpstr>PowerPoint Presentation</vt:lpstr>
      <vt:lpstr>The theme of our service</vt:lpstr>
      <vt:lpstr>PowerPoint Presentation</vt:lpstr>
      <vt:lpstr>PowerPoint Presentation</vt:lpstr>
      <vt:lpstr>A reading from the Book of Ecclesiastes</vt:lpstr>
      <vt:lpstr>10 things to do to make the most of Transition Year in our school</vt:lpstr>
      <vt:lpstr>And most importantly….</vt:lpstr>
      <vt:lpstr>A short meditation on time….86,400 seconds</vt:lpstr>
      <vt:lpstr>PowerPoint Presentation</vt:lpstr>
      <vt:lpstr>This is the urgent issue of our time….</vt:lpstr>
      <vt:lpstr>What does a good use of our time look like in our school?</vt:lpstr>
      <vt:lpstr>So, “don’t waste the time you have….”</vt:lpstr>
      <vt:lpstr>A ‘new year’s resolution</vt:lpstr>
      <vt:lpstr>And so together, we pray: </vt:lpstr>
      <vt:lpstr>And to conclude: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3</cp:revision>
  <dcterms:created xsi:type="dcterms:W3CDTF">2024-08-30T11:06:01Z</dcterms:created>
  <dcterms:modified xsi:type="dcterms:W3CDTF">2024-08-30T13:15:22Z</dcterms:modified>
</cp:coreProperties>
</file>