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530" r:id="rId2"/>
    <p:sldId id="472" r:id="rId3"/>
    <p:sldId id="508" r:id="rId4"/>
    <p:sldId id="532" r:id="rId5"/>
    <p:sldId id="545" r:id="rId6"/>
    <p:sldId id="513" r:id="rId7"/>
    <p:sldId id="540" r:id="rId8"/>
    <p:sldId id="541" r:id="rId9"/>
    <p:sldId id="539" r:id="rId10"/>
    <p:sldId id="550" r:id="rId11"/>
    <p:sldId id="551" r:id="rId12"/>
    <p:sldId id="546" r:id="rId13"/>
    <p:sldId id="542" r:id="rId14"/>
    <p:sldId id="536" r:id="rId15"/>
    <p:sldId id="537" r:id="rId16"/>
    <p:sldId id="547" r:id="rId17"/>
    <p:sldId id="548" r:id="rId18"/>
    <p:sldId id="544" r:id="rId19"/>
    <p:sldId id="520" r:id="rId20"/>
    <p:sldId id="54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B8480-2CB1-4FCB-B80A-A8627E570B45}"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900F4-FBDA-47A1-9F32-0217673AB04D}" type="slidenum">
              <a:rPr lang="en-IE" smtClean="0"/>
              <a:t>‹#›</a:t>
            </a:fld>
            <a:endParaRPr lang="en-IE"/>
          </a:p>
        </p:txBody>
      </p:sp>
    </p:spTree>
    <p:extLst>
      <p:ext uri="{BB962C8B-B14F-4D97-AF65-F5344CB8AC3E}">
        <p14:creationId xmlns:p14="http://schemas.microsoft.com/office/powerpoint/2010/main" val="397824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but challenging reflection will take about 30 minutes.   It might sit well within a larger assembly or meeting with the Year Group.  </a:t>
            </a:r>
          </a:p>
          <a:p>
            <a:pPr marL="0" indent="0">
              <a:buNone/>
            </a:pPr>
            <a:endParaRPr lang="en-IE" sz="1200" dirty="0"/>
          </a:p>
          <a:p>
            <a:pPr marL="0" indent="0">
              <a:buNone/>
            </a:pPr>
            <a:r>
              <a:rPr lang="en-IE" sz="1200" dirty="0"/>
              <a:t>Last year’s opening year reflections focused </a:t>
            </a:r>
            <a:r>
              <a:rPr lang="en-GB" sz="1200" dirty="0"/>
              <a:t>on the theme of vocation and the year before that on the theme of hope.  This year’s resources combine these two core Christian ideas and encourage students and colleagues ‘to hope </a:t>
            </a:r>
            <a:r>
              <a:rPr lang="en-GB" sz="1200" b="1" i="1" u="sng" dirty="0"/>
              <a:t>and </a:t>
            </a:r>
            <a:r>
              <a:rPr lang="en-GB" sz="1200" dirty="0"/>
              <a:t>to act.’  This is what leadership in a faith school looks like whether you’re in a leadership role in the school or whether you’re in first year, second year or sixth year.   </a:t>
            </a:r>
          </a:p>
          <a:p>
            <a:pPr marL="0" indent="0">
              <a:buNone/>
            </a:pPr>
            <a:endParaRPr lang="en-GB" sz="1200" dirty="0"/>
          </a:p>
          <a:p>
            <a:pPr marL="0" indent="0">
              <a:buNone/>
            </a:pPr>
            <a:r>
              <a:rPr lang="en-GB" sz="1200" dirty="0"/>
              <a:t>Having completed their first year in your school, there is a challenge presented to your second years in this Prayer Service.  The heart of this challenge is for them to see the world around them with </a:t>
            </a:r>
            <a:r>
              <a:rPr lang="en-GB" sz="1200" b="1" i="1" dirty="0"/>
              <a:t>‘telescope’ and ‘microscope’ eyes</a:t>
            </a:r>
            <a:r>
              <a:rPr lang="en-GB" sz="1200" dirty="0"/>
              <a:t>; to see the world around them more clearly and with fresh eyes.  To act for creation, to seek to protect our natural world, we must all first have a deep sense of connection to it.  That connection can happen through prayer and reflection such as this.  It is from this deep sense of connection that leadership qualities can then emerge in our young people around issues relating to the care of our common home.</a:t>
            </a:r>
          </a:p>
          <a:p>
            <a:pPr marL="0" indent="0">
              <a:buNone/>
            </a:pPr>
            <a:endParaRPr lang="en-GB" sz="1200" dirty="0"/>
          </a:p>
          <a:p>
            <a:pPr marL="0" indent="0">
              <a:buNone/>
            </a:pPr>
            <a:r>
              <a:rPr lang="en-GB" sz="1200" dirty="0"/>
              <a:t>Our hopes and our prayers as Catholic schools always has a practical end; it can’t just be to console or to comfort ourselves.  Prayer always challenges us to action and perhaps the area we most need to be challenged is in terms of our responsibility to care for our common home.</a:t>
            </a:r>
          </a:p>
          <a:p>
            <a:pPr marL="0" indent="0">
              <a:buNone/>
            </a:pPr>
            <a:endParaRPr lang="en-GB" sz="1200" dirty="0"/>
          </a:p>
          <a:p>
            <a:pPr marL="0" indent="0">
              <a:buNone/>
            </a:pPr>
            <a:r>
              <a:rPr lang="en-GB" sz="1200" dirty="0"/>
              <a:t>‘To Hope and to Act with Creation’ is the theme of the Season of Creation and this resource for second years,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indent="0">
              <a:buNone/>
            </a:pPr>
            <a:endParaRPr lang="en-GB" sz="1200" dirty="0"/>
          </a:p>
          <a:p>
            <a:pPr marL="0" indent="0">
              <a:buNone/>
            </a:pPr>
            <a:r>
              <a:rPr lang="en-GB" sz="1200" dirty="0"/>
              <a:t>Because of course spirituality is at the heart of how we see and how we interact with one another and with our world. Using the hashtag </a:t>
            </a:r>
            <a:r>
              <a:rPr lang="en-GB" sz="1200" b="1" i="1" u="none" dirty="0"/>
              <a:t>#SeasonofCreation</a:t>
            </a:r>
            <a:r>
              <a:rPr lang="en-GB" sz="1200" dirty="0"/>
              <a:t> linking to all the Christian denominations represented in your school would be a great way to further build links within your local community among Christians of different denominations.</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also worth considering, if you wish, ways of linking to your founding Congregation’s ongoing story as many religious congregations are prioritising the challenge of climate change in their work particularly, in terms of their work in the developing world.  This can be done by adding short videos from Congregation websites or a story about a sister/priest and the work they do in this area.</a:t>
            </a:r>
          </a:p>
          <a:p>
            <a:pPr marL="0" indent="0">
              <a:buNone/>
            </a:pPr>
            <a:endParaRPr lang="en-GB" sz="1200" dirty="0"/>
          </a:p>
          <a:p>
            <a:pPr marL="0" indent="0">
              <a:buNone/>
            </a:pPr>
            <a:r>
              <a:rPr lang="en-GB" sz="1200" dirty="0"/>
              <a:t>For second years, the service is broken up into three parts:</a:t>
            </a:r>
          </a:p>
          <a:p>
            <a:pPr marL="171450" indent="-171450">
              <a:buFontTx/>
              <a:buChar char="-"/>
            </a:pPr>
            <a:r>
              <a:rPr lang="en-GB" sz="1200" dirty="0"/>
              <a:t>Gratitude for what has been achieved so far</a:t>
            </a:r>
          </a:p>
          <a:p>
            <a:pPr marL="171450" indent="-171450">
              <a:buFontTx/>
              <a:buChar char="-"/>
            </a:pPr>
            <a:r>
              <a:rPr lang="en-GB" sz="1200" dirty="0"/>
              <a:t>Awe and wonder at the world around us</a:t>
            </a:r>
          </a:p>
          <a:p>
            <a:pPr marL="171450" indent="-171450">
              <a:buFontTx/>
              <a:buChar char="-"/>
            </a:pPr>
            <a:r>
              <a:rPr lang="en-GB" sz="1200" dirty="0"/>
              <a:t>A word of challenge.</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Videos used are short.  It can sometimes be helpful, given the attention span issues many young – and not so young – people are experiencing to say that at the start of a video when you’re about to play it!</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1" dirty="0"/>
              <a:t>Principal:  </a:t>
            </a:r>
            <a:r>
              <a:rPr lang="en-IE" b="0" dirty="0"/>
              <a:t>And what do microscopes tell us of the beauty of creation?  Here are some images that were part of a display put up in Times Square in New York, April 2014, of various cells of various living organisms, including human cells. </a:t>
            </a:r>
            <a:r>
              <a:rPr lang="en-GB" b="0" i="0" dirty="0">
                <a:solidFill>
                  <a:srgbClr val="000000"/>
                </a:solidFill>
                <a:effectLst/>
                <a:highlight>
                  <a:srgbClr val="FFFFFF"/>
                </a:highlight>
                <a:latin typeface="Inter"/>
              </a:rPr>
              <a:t>Highlights included an image of a ‘spine ganglion’. This is a nodule on a dorsal root of the spine that contains nerve cells that carry signals from the body's organs to the brain.</a:t>
            </a:r>
            <a:br>
              <a:rPr lang="en-GB" b="0" i="0" dirty="0">
                <a:solidFill>
                  <a:srgbClr val="000000"/>
                </a:solidFill>
                <a:effectLst/>
                <a:highlight>
                  <a:srgbClr val="FFFFFF"/>
                </a:highlight>
                <a:latin typeface="Inter"/>
              </a:rPr>
            </a:br>
            <a:r>
              <a:rPr lang="en-GB" b="0" i="0" dirty="0">
                <a:solidFill>
                  <a:srgbClr val="000000"/>
                </a:solidFill>
                <a:effectLst/>
                <a:highlight>
                  <a:srgbClr val="FFFFFF"/>
                </a:highlight>
                <a:latin typeface="Inter"/>
              </a:rPr>
              <a:t>Another image shows a microscopic close up of fruit fly larvae.</a:t>
            </a:r>
          </a:p>
          <a:p>
            <a:pPr algn="l"/>
            <a:r>
              <a:rPr lang="en-GB" b="0" i="0" dirty="0">
                <a:solidFill>
                  <a:srgbClr val="000000"/>
                </a:solidFill>
                <a:effectLst/>
                <a:highlight>
                  <a:srgbClr val="FFFFFF"/>
                </a:highlight>
                <a:latin typeface="Inter"/>
              </a:rPr>
              <a:t>All the images show the beauty of nature close up and can inspire us to feelings of wonder and awe.</a:t>
            </a:r>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191462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And here are some images from the James Webb and Hubble telescopes; images from the far reaches of the universe that show the beauty of creation.  And the immensity of it.  The James Webb telescope can see back in space 13.5 billion years.  That gives us a picture of space we’ve never had before.  Take a moment to marvel at these beautiful images and our place in the immensity of the universe.</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207681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for principal:  </a:t>
            </a:r>
            <a:r>
              <a:rPr lang="en-IE" i="1" dirty="0"/>
              <a:t>Here it would be good to add in pictures from your school grounds or from your local area.  You can add additional slides to the slide show and add music if you wish.  It would also be good to intersperse pictures of the students (particularly of the second years) and the staff as well.</a:t>
            </a:r>
          </a:p>
          <a:p>
            <a:endParaRPr lang="en-IE" i="1" dirty="0"/>
          </a:p>
          <a:p>
            <a:r>
              <a:rPr lang="en-IE" b="1" i="0" dirty="0"/>
              <a:t>Principal: </a:t>
            </a:r>
            <a:r>
              <a:rPr lang="en-IE" b="0" i="0" dirty="0"/>
              <a:t>But we don’t have to use telescopes or microscopes to actually have telescope or microscope eyes; all we have to do is look around us, to pause, to take in the beauty of the world all around us.  </a:t>
            </a:r>
            <a:endParaRPr lang="en-IE" b="1" i="0" dirty="0"/>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253024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u="none" strike="noStrike" dirty="0">
                <a:effectLst/>
                <a:latin typeface="YouTube Noto"/>
              </a:rPr>
              <a:t>https://www.youtube.com/watch?v=MHIfRLNYUGw</a:t>
            </a:r>
          </a:p>
          <a:p>
            <a:endParaRPr lang="en-IE" b="0" i="0" u="none" strike="noStrike" dirty="0">
              <a:effectLst/>
              <a:latin typeface="YouTube Noto"/>
            </a:endParaRPr>
          </a:p>
          <a:p>
            <a:r>
              <a:rPr lang="en-IE" b="1" i="0" u="none" strike="noStrike" dirty="0">
                <a:effectLst/>
                <a:latin typeface="YouTube Noto"/>
              </a:rPr>
              <a:t>Principal:  </a:t>
            </a:r>
            <a:r>
              <a:rPr lang="en-IE" b="0" i="0" u="none" strike="noStrike" dirty="0">
                <a:effectLst/>
                <a:latin typeface="YouTube Noto"/>
              </a:rPr>
              <a:t>We take a moment in song to reflect on the beauty of the world around us.   And for people of faith, a moment to reflect on the God who made everything.</a:t>
            </a:r>
            <a:endParaRPr lang="en-IE" b="1" i="0" u="none" strike="noStrike" dirty="0">
              <a:effectLst/>
              <a:latin typeface="YouTube Noto"/>
            </a:endParaRPr>
          </a:p>
          <a:p>
            <a:endParaRPr lang="en-IE" b="0" i="0" u="none" strike="noStrike" dirty="0">
              <a:effectLst/>
              <a:latin typeface="YouTube Noto"/>
            </a:endParaRP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272355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b="0" dirty="0"/>
              <a:t>We invite (student name) to present our next symbol.</a:t>
            </a:r>
          </a:p>
          <a:p>
            <a:endParaRPr lang="en-GB" b="1" dirty="0"/>
          </a:p>
          <a:p>
            <a:r>
              <a:rPr lang="en-IE" b="1" dirty="0"/>
              <a:t>Reader 5:  </a:t>
            </a:r>
            <a:r>
              <a:rPr lang="en-IE" b="0" dirty="0"/>
              <a:t>Our next symbol is a picture of the logo of the Season of Creation 2024.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a:t>
            </a:r>
          </a:p>
          <a:p>
            <a:endParaRPr lang="en-IE" dirty="0"/>
          </a:p>
          <a:p>
            <a:r>
              <a:rPr lang="en-IE" dirty="0"/>
              <a:t>It’s a challenge to us all to use our talents and gift to protect our natural world.   In our school, we’re called to be real about what we do, and ambitious about what we can do.  We take a moment to become conscious of all the ways we are already working to make the world a better place…….  We become conscious during our prayer service of the ways we are more powerful than we realise and how we’re called to use this wisely in our care of others and of our natural world.</a:t>
            </a:r>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Reader 6: </a:t>
            </a:r>
            <a:r>
              <a:rPr lang="en-IE" b="0" dirty="0"/>
              <a:t>As part of our sacred space, we present a bible.   All religious traditions have a holy text that guides people of that faith on the right path.  For Christians, the bible shows us the way to go and tells us that God always travels with us in all that we do.  We pray that we will have the courage to follow the right path for our own lives and for the good of others and for our planet.</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1829503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depending on the group you could say something more here about Pope Francis and his letter to all people on the planet in which he called us all to take care of our common home. That letter called </a:t>
            </a:r>
            <a:r>
              <a:rPr lang="en-IE" i="1" dirty="0" err="1"/>
              <a:t>Laudato</a:t>
            </a:r>
            <a:r>
              <a:rPr lang="en-IE" i="1" dirty="0"/>
              <a:t> Si which means ‘Praise Be’ is a letter that empowers all people to take seriously their relationship with our planet.  And that relationship starts with a deep feeling of wonder at the gift our planet is to us and to all creatures on it.</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1251844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i="0" dirty="0"/>
              <a:t>you’re probably wondering what you can do. You’re already doing a lot.  Let’s look at some young people and what they’re doing.  Maybe it will inspire you.  It’s also good to remember all that we’re doing in our school to care for our common home….. (</a:t>
            </a:r>
            <a:r>
              <a:rPr lang="en-IE" b="0" i="1" dirty="0"/>
              <a:t>you can give examples here).  </a:t>
            </a:r>
            <a:r>
              <a:rPr lang="en-IE" b="0" i="0" dirty="0"/>
              <a:t>As second years, it would be important to see how you can step up and become leaders in the school in this area of the school’s life.</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246087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0" i="1" dirty="0"/>
              <a:t>Note for principal:  This </a:t>
            </a:r>
            <a:r>
              <a:rPr lang="en-IE" i="1" dirty="0"/>
              <a:t>might also be an opportunity to remind students of any projects in the school that speak to climate justice.  Or any projects that are going to begin this year.  You can add your own information relating to these in the slides here.  (Obviously with any material relating to climate justice, you want to ensure students understand that while they have a role to play, it is not only their responsibility.  You might also remind them that if they have any anxiety around this or any other issue there are people with whom they can speak in the school).</a:t>
            </a:r>
          </a:p>
        </p:txBody>
      </p:sp>
      <p:sp>
        <p:nvSpPr>
          <p:cNvPr id="4" name="Slide Number Placeholder 3"/>
          <p:cNvSpPr>
            <a:spLocks noGrp="1"/>
          </p:cNvSpPr>
          <p:nvPr>
            <p:ph type="sldNum" sz="quarter" idx="5"/>
          </p:nvPr>
        </p:nvSpPr>
        <p:spPr/>
        <p:txBody>
          <a:bodyPr/>
          <a:lstStyle/>
          <a:p>
            <a:fld id="{1FDCC416-BBD6-4FE7-ACDD-D337B4BEE86E}" type="slidenum">
              <a:rPr lang="en-IE" smtClean="0"/>
              <a:t>18</a:t>
            </a:fld>
            <a:endParaRPr lang="en-IE"/>
          </a:p>
        </p:txBody>
      </p:sp>
    </p:spTree>
    <p:extLst>
      <p:ext uri="{BB962C8B-B14F-4D97-AF65-F5344CB8AC3E}">
        <p14:creationId xmlns:p14="http://schemas.microsoft.com/office/powerpoint/2010/main" val="1822929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(Students’ names and/or colleagues’ names) will now lead us in our concluding Prayers of the Faithful.</a:t>
            </a:r>
            <a:endParaRPr lang="en-IE" b="1" dirty="0"/>
          </a:p>
          <a:p>
            <a:endParaRPr lang="en-IE" dirty="0"/>
          </a:p>
          <a:p>
            <a:r>
              <a:rPr lang="en-IE" i="1" dirty="0"/>
              <a:t>(These prayers of the Faithful can be lead by some of the second years, by class tutors or by the Year Head.)</a:t>
            </a:r>
          </a:p>
        </p:txBody>
      </p:sp>
      <p:sp>
        <p:nvSpPr>
          <p:cNvPr id="4" name="Slide Number Placeholder 3"/>
          <p:cNvSpPr>
            <a:spLocks noGrp="1"/>
          </p:cNvSpPr>
          <p:nvPr>
            <p:ph type="sldNum" sz="quarter" idx="5"/>
          </p:nvPr>
        </p:nvSpPr>
        <p:spPr/>
        <p:txBody>
          <a:bodyPr/>
          <a:lstStyle/>
          <a:p>
            <a:fld id="{1FDCC416-BBD6-4FE7-ACDD-D337B4BEE86E}" type="slidenum">
              <a:rPr lang="en-IE" smtClean="0"/>
              <a:t>19</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can begin by welcoming the second years to the prayer service and perhaps saying something around the importance of prayer in your school as a way of centring everyone on what we see as important and how we understand God at the centre of everything we do.    </a:t>
            </a:r>
          </a:p>
          <a:p>
            <a:endParaRPr lang="en-IE" i="1" dirty="0"/>
          </a:p>
          <a:p>
            <a:r>
              <a:rPr lang="en-IE" i="1" dirty="0"/>
              <a:t>Different people and different faith traditions have different beliefs, and all of these are also welcome in our school. </a:t>
            </a:r>
          </a:p>
          <a:p>
            <a:endParaRPr lang="en-IE" i="1" dirty="0"/>
          </a:p>
          <a:p>
            <a:r>
              <a:rPr lang="en-IE" i="1" dirty="0"/>
              <a:t>You could, if you wish, explain your school crest</a:t>
            </a:r>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can use this hymn or any alternative.  You might also, of course, wish to say concluding words of encouragement to the 2</a:t>
            </a:r>
            <a:r>
              <a:rPr lang="en-IE" i="1" baseline="30000" dirty="0"/>
              <a:t>nd</a:t>
            </a:r>
            <a:r>
              <a:rPr lang="en-IE" i="1" dirty="0"/>
              <a:t> years.</a:t>
            </a:r>
          </a:p>
          <a:p>
            <a:endParaRPr lang="en-IE" dirty="0"/>
          </a:p>
          <a:p>
            <a:r>
              <a:rPr lang="en-IE" dirty="0"/>
              <a:t>https://www.youtube.com/watch?v=N8WK9HmF53w</a:t>
            </a:r>
          </a:p>
        </p:txBody>
      </p:sp>
      <p:sp>
        <p:nvSpPr>
          <p:cNvPr id="4" name="Slide Number Placeholder 3"/>
          <p:cNvSpPr>
            <a:spLocks noGrp="1"/>
          </p:cNvSpPr>
          <p:nvPr>
            <p:ph type="sldNum" sz="quarter" idx="5"/>
          </p:nvPr>
        </p:nvSpPr>
        <p:spPr/>
        <p:txBody>
          <a:bodyPr/>
          <a:lstStyle/>
          <a:p>
            <a:fld id="{1FDCC416-BBD6-4FE7-ACDD-D337B4BEE86E}" type="slidenum">
              <a:rPr lang="en-IE" smtClean="0"/>
              <a:t>20</a:t>
            </a:fld>
            <a:endParaRPr lang="en-IE"/>
          </a:p>
        </p:txBody>
      </p:sp>
    </p:spTree>
    <p:extLst>
      <p:ext uri="{BB962C8B-B14F-4D97-AF65-F5344CB8AC3E}">
        <p14:creationId xmlns:p14="http://schemas.microsoft.com/office/powerpoint/2010/main" val="1524308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0" i="1" dirty="0"/>
              <a:t>Note for principal:  Introduce anyone who will be co-leading the service.</a:t>
            </a:r>
          </a:p>
          <a:p>
            <a:endParaRPr lang="en-IE" b="0" i="1" dirty="0"/>
          </a:p>
          <a:p>
            <a:r>
              <a:rPr lang="en-IE" b="0" i="1" dirty="0"/>
              <a:t>This slide is a chance to introduce your sacred space and in doing so to help students begin to become quiet in themselves as they prepare to pray together.</a:t>
            </a:r>
          </a:p>
          <a:p>
            <a:endParaRPr lang="en-IE" b="0" i="1" dirty="0"/>
          </a:p>
          <a:p>
            <a:pPr marL="171450" indent="-171450">
              <a:buFontTx/>
              <a:buChar char="-"/>
            </a:pPr>
            <a:r>
              <a:rPr lang="en-IE" b="0" i="1" dirty="0"/>
              <a:t>A microscope and a telescope</a:t>
            </a:r>
          </a:p>
          <a:p>
            <a:pPr marL="171450" indent="-171450">
              <a:buFontTx/>
              <a:buChar char="-"/>
            </a:pPr>
            <a:r>
              <a:rPr lang="en-IE" b="0" i="1" dirty="0"/>
              <a:t>A candle; representing God’s presence with us.</a:t>
            </a:r>
          </a:p>
          <a:p>
            <a:pPr marL="171450" indent="-171450">
              <a:buFontTx/>
              <a:buChar char="-"/>
            </a:pPr>
            <a:r>
              <a:rPr lang="en-IE" b="0" i="1" dirty="0"/>
              <a:t>The picture of the symbol of the Season of Creation 2024</a:t>
            </a:r>
          </a:p>
          <a:p>
            <a:pPr marL="171450" indent="-171450">
              <a:buFontTx/>
              <a:buChar char="-"/>
            </a:pPr>
            <a:r>
              <a:rPr lang="en-IE" b="0" i="1" dirty="0"/>
              <a:t>A bible</a:t>
            </a:r>
          </a:p>
          <a:p>
            <a:pPr marL="171450" indent="-171450">
              <a:buFontTx/>
              <a:buChar char="-"/>
            </a:pPr>
            <a:r>
              <a:rPr lang="en-IE" b="0" i="1" dirty="0"/>
              <a:t>A copy of any CS Lewis book e.g. The Lion, the Witch and the Wardrobe</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dirty="0"/>
              <a:t>The first symbol I introduced you to was the candle.  And so, we  light a candle. We light a candle at the beginning of every prayer we have.</a:t>
            </a:r>
          </a:p>
          <a:p>
            <a:endParaRPr lang="en-IE" dirty="0"/>
          </a:p>
          <a:p>
            <a:r>
              <a:rPr lang="en-IE" dirty="0"/>
              <a:t>We will then spend some time reflecting on the rest of our sacred space and praying together for the gift of wonder at your life and the gift of life from the stars furthest from us to the smallest cells of our own bodies we cannot see.</a:t>
            </a:r>
          </a:p>
          <a:p>
            <a:endParaRPr lang="en-IE" dirty="0"/>
          </a:p>
          <a:p>
            <a:r>
              <a:rPr lang="en-IE" dirty="0"/>
              <a:t>What does the lighting of our candle do?  It reminds us that we are not alone.  God is with us as we pray together.  God is our light and lights the way for us as a school community. God is with us as we journey together as a Year group from the start of first year to the end of sixth year.  We pray God’s blessing on you in a special way as you begin second year and we pray a prayer of gratitude for what you achieved in first year.  (</a:t>
            </a:r>
            <a:r>
              <a:rPr lang="en-IE" i="1" dirty="0"/>
              <a:t>Of course, you can say more in terms of achievements you wish you to acknowledge about the year group in front of you).</a:t>
            </a:r>
          </a:p>
          <a:p>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dirty="0"/>
          </a:p>
          <a:p>
            <a:r>
              <a:rPr lang="en-IE" i="1" dirty="0"/>
              <a:t>(If you wish to use music as part of the service, a hymn relating to light can be used here).</a:t>
            </a:r>
          </a:p>
          <a:p>
            <a:endParaRPr lang="en-IE" dirty="0"/>
          </a:p>
          <a:p>
            <a:r>
              <a:rPr lang="en-IE" dirty="0"/>
              <a:t>We begin our prayer now by listening to the word of God.  It will be read for us by (student name)</a:t>
            </a:r>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b="0" i="1" dirty="0"/>
          </a:p>
          <a:p>
            <a:r>
              <a:rPr lang="en-IE" b="0" i="1" dirty="0"/>
              <a:t>Note for Principal:  you might say a few further words, if you wish, here of gratitude for the year group and what they achieved last year.  You can link your words to the rest of the service by saying your gratitude for what they have achieved is linked to a profound sense of wonder around who they are as people made by God.  The God who made the universe, who fashioned the mountains and the seas made each of them.  And that is the theme of our service today.  Encourage them to pause with a sense of wonder at that reality of themselves as part of the universe God has made.</a:t>
            </a:r>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243806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To help us understand this theme more we turn now to the remainder of our symbols in our sacred space.  They will be presented to us now by (students’ names).</a:t>
            </a:r>
            <a:endParaRPr lang="en-IE" b="1" dirty="0"/>
          </a:p>
          <a:p>
            <a:endParaRPr lang="en-IE" b="1" dirty="0"/>
          </a:p>
          <a:p>
            <a:r>
              <a:rPr lang="en-IE" b="1" dirty="0"/>
              <a:t>Reader 1:  </a:t>
            </a:r>
            <a:r>
              <a:rPr lang="en-IE" dirty="0"/>
              <a:t>Our second symbol which we present as part of our prayer service today is a microscope.  We are familiar with what a microscope does from science classes.  A microscope allows us to study objects too small to be seen by the naked eye. Th</a:t>
            </a:r>
            <a:r>
              <a:rPr lang="en-GB" b="0" i="0" dirty="0">
                <a:solidFill>
                  <a:srgbClr val="202124"/>
                </a:solidFill>
                <a:effectLst/>
                <a:highlight>
                  <a:srgbClr val="FFFFFF"/>
                </a:highlight>
                <a:latin typeface="Google Sans"/>
              </a:rPr>
              <a:t>e most powerful electron microscopes allow us to see objects as small as an atom.  </a:t>
            </a:r>
            <a:r>
              <a:rPr lang="en-IE" dirty="0"/>
              <a:t>For our prayer today we take the opportunity to wonder at the incredible beauty and order of the smallest particles of creation, things smaller than even the cells in our bodies.</a:t>
            </a:r>
          </a:p>
          <a:p>
            <a:endParaRPr lang="en-IE" dirty="0"/>
          </a:p>
          <a:p>
            <a:r>
              <a:rPr lang="en-IE" b="1" dirty="0"/>
              <a:t>Reader 2:  </a:t>
            </a:r>
            <a:r>
              <a:rPr lang="en-IE" b="0" dirty="0"/>
              <a:t>Our third symbol is a telescope.  Again, from science, mainly physics this time, we learn that it is </a:t>
            </a:r>
            <a:r>
              <a:rPr lang="en-GB" b="0" i="0" dirty="0">
                <a:solidFill>
                  <a:srgbClr val="474747"/>
                </a:solidFill>
                <a:effectLst/>
                <a:highlight>
                  <a:srgbClr val="FFFFFF"/>
                </a:highlight>
                <a:latin typeface="Google Sans"/>
              </a:rPr>
              <a:t>device used </a:t>
            </a:r>
            <a:r>
              <a:rPr lang="en-GB" b="0" i="0" dirty="0">
                <a:solidFill>
                  <a:srgbClr val="040C28"/>
                </a:solidFill>
                <a:effectLst/>
                <a:highlight>
                  <a:srgbClr val="D3E3FD"/>
                </a:highlight>
                <a:latin typeface="Google Sans"/>
              </a:rPr>
              <a:t>to form magnified images of distant objects.  The most powerful telescopes in the world can see objects in the far reaches of the universe. </a:t>
            </a:r>
            <a:r>
              <a:rPr lang="en-GB" b="0" i="0" dirty="0">
                <a:solidFill>
                  <a:srgbClr val="474747"/>
                </a:solidFill>
                <a:effectLst/>
                <a:highlight>
                  <a:srgbClr val="FFFFFF"/>
                </a:highlight>
                <a:latin typeface="Google Sans"/>
              </a:rPr>
              <a:t>The Hubble Space Telescope, for example, has observed galaxies that are more than 13 billion light-years away.  For our prayer today we take the opportunity to wonder at the incredible beauty of the immense universe that surrounds us.</a:t>
            </a:r>
            <a:endParaRPr lang="en-GB" b="0" i="0" dirty="0">
              <a:solidFill>
                <a:srgbClr val="040C28"/>
              </a:solidFill>
              <a:effectLst/>
              <a:highlight>
                <a:srgbClr val="D3E3FD"/>
              </a:highlight>
              <a:latin typeface="Google Sans"/>
            </a:endParaRPr>
          </a:p>
          <a:p>
            <a:endParaRPr lang="en-GB" b="0" i="0" dirty="0">
              <a:solidFill>
                <a:srgbClr val="040C28"/>
              </a:solidFill>
              <a:effectLst/>
              <a:highlight>
                <a:srgbClr val="D3E3FD"/>
              </a:highlight>
              <a:latin typeface="Google Sans"/>
            </a:endParaRPr>
          </a:p>
          <a:p>
            <a:r>
              <a:rPr lang="en-IE" b="1" dirty="0"/>
              <a:t>Reader 3:  </a:t>
            </a:r>
            <a:r>
              <a:rPr lang="en-IE" b="0" dirty="0"/>
              <a:t>We take a moment of silence to wonder at the beauty of the universe from the smallest objects to the huge universe around us.</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387449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Reader 4:  </a:t>
            </a:r>
            <a:r>
              <a:rPr lang="en-IE" b="0" dirty="0"/>
              <a:t>Our next symbol is a book written by the English writer CS Lewis.  CS Lewis was a writer of Children’s books, an English professor in Oxford and a person of deep faith.  His books were metaphors about the battle of good versus evil.  He spent a long time thinking about why his faith was important to him and wrote a lot about his faith for others to read his opinions.  He had a very particular understanding of the importance of the relationship between religion and science. </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300255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b="1" dirty="0"/>
              <a:t>Principal:  </a:t>
            </a:r>
            <a:r>
              <a:rPr lang="en-IE" b="0" dirty="0"/>
              <a:t>We’re now going to watch a short video and it’s a challenging one about the beauty of creation.  The speaker talks about Psalm 19.  The Psalms are poems in the Old Testament.   The words of that psalm are “the heavens are telling the glory of God”.  In other words, the writer of the Psalm, 1000s of years ago had telescope eyes.  He could see that the whole universe was amazing and that we were an amazing part of it.  </a:t>
            </a:r>
          </a:p>
          <a:p>
            <a:endParaRPr lang="en-IE" b="0" dirty="0"/>
          </a:p>
          <a:p>
            <a:r>
              <a:rPr lang="en-IE" b="0" dirty="0"/>
              <a:t>Let’s take a few minutes now to reflect on his ideas.</a:t>
            </a:r>
          </a:p>
          <a:p>
            <a:endParaRPr lang="en-IE" b="0" dirty="0"/>
          </a:p>
          <a:p>
            <a:r>
              <a:rPr lang="en-IE" b="0" dirty="0"/>
              <a:t>(</a:t>
            </a:r>
            <a:r>
              <a:rPr lang="en-IE" b="0" i="1" dirty="0"/>
              <a:t>Note for principal: this </a:t>
            </a:r>
            <a:r>
              <a:rPr lang="en-IE" b="1" i="1" dirty="0"/>
              <a:t>is </a:t>
            </a:r>
            <a:r>
              <a:rPr lang="en-IE" b="0" i="1" dirty="0"/>
              <a:t>a challenging video and the language will stretch students, especially at the start of the video but it is worth showing because it captures so well this idea of having ‘telescope’ eyes to see the beauty of all creation).</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122706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dirty="0"/>
              <a:t>This short </a:t>
            </a:r>
            <a:r>
              <a:rPr lang="en-IE" dirty="0" err="1"/>
              <a:t>tiktok</a:t>
            </a:r>
            <a:r>
              <a:rPr lang="en-IE" dirty="0"/>
              <a:t> video is another way of saying the same thing.  It takes us from the outer expanse of the universe (10 billion light years away) to the smallest cellular reality of the human body, cells in the human eye. Spend a moment marvelling at the God who created all of this reality and your place within that.</a:t>
            </a:r>
          </a:p>
          <a:p>
            <a:endParaRPr lang="en-IE" dirty="0"/>
          </a:p>
          <a:p>
            <a:r>
              <a:rPr lang="en-IE" dirty="0"/>
              <a:t>Isn’t the world around us amazing?  Aren’t we all amazing too?</a:t>
            </a:r>
          </a:p>
          <a:p>
            <a:endParaRPr lang="en-IE" dirty="0"/>
          </a:p>
          <a:p>
            <a:r>
              <a:rPr lang="en-IE" dirty="0"/>
              <a:t>In the Christian tradition, this sense of wonder invites us always to take care of ourselves, one another and our planet.</a:t>
            </a:r>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187645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359677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157971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1713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1028519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1546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781023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289242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276225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1503793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0DEDC-39C8-4FB4-A2A5-1543F6C6FDA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207187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80DEDC-39C8-4FB4-A2A5-1543F6C6FDA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8127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80DEDC-39C8-4FB4-A2A5-1543F6C6FDA9}"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379134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80DEDC-39C8-4FB4-A2A5-1543F6C6FDA9}"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309234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0DEDC-39C8-4FB4-A2A5-1543F6C6FDA9}"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97070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80DEDC-39C8-4FB4-A2A5-1543F6C6FDA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64040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0DEDC-39C8-4FB4-A2A5-1543F6C6FDA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3990E06-851C-418D-8E0C-56860F83D043}" type="slidenum">
              <a:rPr lang="en-IE" smtClean="0"/>
              <a:t>‹#›</a:t>
            </a:fld>
            <a:endParaRPr lang="en-IE"/>
          </a:p>
        </p:txBody>
      </p:sp>
    </p:spTree>
    <p:extLst>
      <p:ext uri="{BB962C8B-B14F-4D97-AF65-F5344CB8AC3E}">
        <p14:creationId xmlns:p14="http://schemas.microsoft.com/office/powerpoint/2010/main" val="313804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80DEDC-39C8-4FB4-A2A5-1543F6C6FDA9}"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3990E06-851C-418D-8E0C-56860F83D043}" type="slidenum">
              <a:rPr lang="en-IE" smtClean="0"/>
              <a:t>‹#›</a:t>
            </a:fld>
            <a:endParaRPr lang="en-IE"/>
          </a:p>
        </p:txBody>
      </p:sp>
    </p:spTree>
    <p:extLst>
      <p:ext uri="{BB962C8B-B14F-4D97-AF65-F5344CB8AC3E}">
        <p14:creationId xmlns:p14="http://schemas.microsoft.com/office/powerpoint/2010/main" val="2891227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MHIfRLNYUGw?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C7dwoqJzETA?feature=oembed"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N8WK9HmF53w?feature=oembed" TargetMode="Externa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YFVwaAX6qqg?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Second Year</a:t>
            </a:r>
          </a:p>
          <a:p>
            <a:pPr marL="0" indent="0" algn="ctr">
              <a:buNone/>
            </a:pPr>
            <a:r>
              <a:rPr lang="en-GB" sz="5400"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4" name="Picture 3" descr="A black background with text&#10;&#10;Description automatically generated">
            <a:extLst>
              <a:ext uri="{FF2B5EF4-FFF2-40B4-BE49-F238E27FC236}">
                <a16:creationId xmlns:a16="http://schemas.microsoft.com/office/drawing/2014/main" id="{D7BBCB83-57B4-5F24-1D95-60615442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89" y="443900"/>
            <a:ext cx="4832640" cy="1845400"/>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290B-8454-C698-B384-C8A9A0DAC83D}"/>
              </a:ext>
            </a:extLst>
          </p:cNvPr>
          <p:cNvSpPr>
            <a:spLocks noGrp="1"/>
          </p:cNvSpPr>
          <p:nvPr>
            <p:ph type="title"/>
          </p:nvPr>
        </p:nvSpPr>
        <p:spPr/>
        <p:txBody>
          <a:bodyPr/>
          <a:lstStyle/>
          <a:p>
            <a:r>
              <a:rPr lang="en-IE" dirty="0"/>
              <a:t>Microscopic images of cells</a:t>
            </a:r>
          </a:p>
        </p:txBody>
      </p:sp>
      <p:pic>
        <p:nvPicPr>
          <p:cNvPr id="1028" name="Picture 4" descr="Stunning images of cells under the ...">
            <a:extLst>
              <a:ext uri="{FF2B5EF4-FFF2-40B4-BE49-F238E27FC236}">
                <a16:creationId xmlns:a16="http://schemas.microsoft.com/office/drawing/2014/main" id="{D49262CE-6AD9-4C07-22A1-844B39A269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334" y="1543366"/>
            <a:ext cx="7846906" cy="470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9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7490-F875-AE16-AFE9-36CB4C8A1C40}"/>
              </a:ext>
            </a:extLst>
          </p:cNvPr>
          <p:cNvSpPr>
            <a:spLocks noGrp="1"/>
          </p:cNvSpPr>
          <p:nvPr>
            <p:ph type="title"/>
          </p:nvPr>
        </p:nvSpPr>
        <p:spPr/>
        <p:txBody>
          <a:bodyPr/>
          <a:lstStyle/>
          <a:p>
            <a:r>
              <a:rPr lang="en-IE" dirty="0"/>
              <a:t>And the telescope</a:t>
            </a:r>
          </a:p>
        </p:txBody>
      </p:sp>
      <p:pic>
        <p:nvPicPr>
          <p:cNvPr id="2050" name="Picture 2" descr="Carina Nebula images from James Webb and Hubble telescopes paint stunning  cosmic views | Mashable">
            <a:extLst>
              <a:ext uri="{FF2B5EF4-FFF2-40B4-BE49-F238E27FC236}">
                <a16:creationId xmlns:a16="http://schemas.microsoft.com/office/drawing/2014/main" id="{FAEF1182-9E66-63E3-EDC6-CAAEECAE5C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6686" y="1926249"/>
            <a:ext cx="3494887" cy="3320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bble Space Telescope Spots Quasar Tsunamis | Astronomy | Sci-News.com">
            <a:extLst>
              <a:ext uri="{FF2B5EF4-FFF2-40B4-BE49-F238E27FC236}">
                <a16:creationId xmlns:a16="http://schemas.microsoft.com/office/drawing/2014/main" id="{C4B3F6B9-FC81-F072-0322-F9CF8E9EB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523" y="1956326"/>
            <a:ext cx="3763108" cy="33205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bble Nebula by the Hubble">
            <a:extLst>
              <a:ext uri="{FF2B5EF4-FFF2-40B4-BE49-F238E27FC236}">
                <a16:creationId xmlns:a16="http://schemas.microsoft.com/office/drawing/2014/main" id="{8CC9AAC2-63A2-03F6-1A22-D4CEF0A00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446" y="1926248"/>
            <a:ext cx="3626400" cy="332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4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B485-0B72-B3F8-F360-174951A67516}"/>
              </a:ext>
            </a:extLst>
          </p:cNvPr>
          <p:cNvSpPr>
            <a:spLocks noGrp="1"/>
          </p:cNvSpPr>
          <p:nvPr>
            <p:ph type="title"/>
          </p:nvPr>
        </p:nvSpPr>
        <p:spPr/>
        <p:txBody>
          <a:bodyPr>
            <a:normAutofit/>
          </a:bodyPr>
          <a:lstStyle/>
          <a:p>
            <a:r>
              <a:rPr lang="en-IE" sz="2800" dirty="0"/>
              <a:t>We pause to reflect on the wonder of creation in the world around us</a:t>
            </a:r>
            <a:r>
              <a:rPr lang="en-IE" sz="3200" dirty="0"/>
              <a:t> </a:t>
            </a:r>
          </a:p>
        </p:txBody>
      </p:sp>
      <p:sp>
        <p:nvSpPr>
          <p:cNvPr id="3" name="Content Placeholder 2">
            <a:extLst>
              <a:ext uri="{FF2B5EF4-FFF2-40B4-BE49-F238E27FC236}">
                <a16:creationId xmlns:a16="http://schemas.microsoft.com/office/drawing/2014/main" id="{640A83EB-5C55-934C-C145-624C0ABB355B}"/>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196220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4" name="Isosceles Triangle 4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8" name="Isosceles Triangle 4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9" name="Isosceles Triangle 4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 name="Rectangle 5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7" name="Isosceles Triangle 5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1" name="Isosceles Triangle 6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62" name="Isosceles Triangle 6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64" name="Rectangle 6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BEST- For the beauty of the Earth">
            <a:hlinkClick r:id="" action="ppaction://media"/>
            <a:extLst>
              <a:ext uri="{FF2B5EF4-FFF2-40B4-BE49-F238E27FC236}">
                <a16:creationId xmlns:a16="http://schemas.microsoft.com/office/drawing/2014/main" id="{8C311F35-2CD9-3FDC-30B7-B4B94413638D}"/>
              </a:ext>
            </a:extLst>
          </p:cNvPr>
          <p:cNvPicPr>
            <a:picLocks noGrp="1" noRot="1" noChangeAspect="1"/>
          </p:cNvPicPr>
          <p:nvPr>
            <p:ph idx="1"/>
            <a:videoFile r:link="rId1"/>
          </p:nvPr>
        </p:nvPicPr>
        <p:blipFill>
          <a:blip r:embed="rId4"/>
          <a:stretch>
            <a:fillRect/>
          </a:stretch>
        </p:blipFill>
        <p:spPr>
          <a:xfrm>
            <a:off x="1567834" y="1131994"/>
            <a:ext cx="6120514" cy="4590386"/>
          </a:xfrm>
          <a:prstGeom prst="rect">
            <a:avLst/>
          </a:prstGeom>
        </p:spPr>
      </p:pic>
    </p:spTree>
    <p:extLst>
      <p:ext uri="{BB962C8B-B14F-4D97-AF65-F5344CB8AC3E}">
        <p14:creationId xmlns:p14="http://schemas.microsoft.com/office/powerpoint/2010/main" val="29958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41" name="Rectangle 51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3" name="Group 51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44" name="Straight Connector 51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7" name="Isosceles Triangle 51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1" name="Isosceles Triangle 51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2" name="Isosceles Triangle 51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54" name="Rectangle 51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8098"/>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23" name="Group 9222">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24" name="Straight Connector 9223">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25" name="Straight Connector 9224">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26"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7"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8" name="Isosceles Triangle 9227">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9"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0"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1"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2" name="Isosceles Triangle 9231">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3" name="Isosceles Triangle 9232">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9235" name="Rectangle 9234">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7" name="Group 9236">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38" name="Straight Connector 923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3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1" name="Isosceles Triangle 924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5" name="Isosceles Triangle 924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6" name="Isosceles Triangle 924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9248" name="Rectangle 9247">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ithing in the New Testament: What Does ...">
            <a:extLst>
              <a:ext uri="{FF2B5EF4-FFF2-40B4-BE49-F238E27FC236}">
                <a16:creationId xmlns:a16="http://schemas.microsoft.com/office/drawing/2014/main" id="{1EF721DD-FF19-3BAF-A234-B2C83FA609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63890" y="1131994"/>
            <a:ext cx="6128401" cy="459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36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B074-60DB-D432-2F0A-0DA248E73A0A}"/>
              </a:ext>
            </a:extLst>
          </p:cNvPr>
          <p:cNvSpPr>
            <a:spLocks noGrp="1"/>
          </p:cNvSpPr>
          <p:nvPr>
            <p:ph type="title"/>
          </p:nvPr>
        </p:nvSpPr>
        <p:spPr/>
        <p:txBody>
          <a:bodyPr/>
          <a:lstStyle/>
          <a:p>
            <a:r>
              <a:rPr lang="en-IE" dirty="0"/>
              <a:t>So, what is our faith calling us to do?</a:t>
            </a:r>
          </a:p>
        </p:txBody>
      </p:sp>
      <p:pic>
        <p:nvPicPr>
          <p:cNvPr id="12290" name="Picture 2" descr="Pope Francis quote: Dear young people, please, don't be observers of life,  but...">
            <a:extLst>
              <a:ext uri="{FF2B5EF4-FFF2-40B4-BE49-F238E27FC236}">
                <a16:creationId xmlns:a16="http://schemas.microsoft.com/office/drawing/2014/main" id="{51C9E130-DCB2-9874-E189-5845791751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6018" y="1663383"/>
            <a:ext cx="8548290"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90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Greta and eight young activists reveal how the climate crisis is shaping their lives | UNICEF">
            <a:hlinkClick r:id="" action="ppaction://media"/>
            <a:extLst>
              <a:ext uri="{FF2B5EF4-FFF2-40B4-BE49-F238E27FC236}">
                <a16:creationId xmlns:a16="http://schemas.microsoft.com/office/drawing/2014/main" id="{A4565A86-8170-EBB6-C555-D6D1B14B31D9}"/>
              </a:ext>
            </a:extLst>
          </p:cNvPr>
          <p:cNvPicPr>
            <a:picLocks noGrp="1" noRot="1" noChangeAspect="1"/>
          </p:cNvPicPr>
          <p:nvPr>
            <p:ph idx="1"/>
            <a:videoFile r:link="rId1"/>
          </p:nvPr>
        </p:nvPicPr>
        <p:blipFill>
          <a:blip r:embed="rId4"/>
          <a:stretch>
            <a:fillRect/>
          </a:stretch>
        </p:blipFill>
        <p:spPr>
          <a:xfrm>
            <a:off x="1126310" y="1448681"/>
            <a:ext cx="7003562" cy="3957012"/>
          </a:xfrm>
          <a:prstGeom prst="rect">
            <a:avLst/>
          </a:prstGeom>
        </p:spPr>
      </p:pic>
    </p:spTree>
    <p:extLst>
      <p:ext uri="{BB962C8B-B14F-4D97-AF65-F5344CB8AC3E}">
        <p14:creationId xmlns:p14="http://schemas.microsoft.com/office/powerpoint/2010/main" val="3793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6F62-63E9-CA4E-DD46-A0C92DF7FA17}"/>
              </a:ext>
            </a:extLst>
          </p:cNvPr>
          <p:cNvSpPr>
            <a:spLocks noGrp="1"/>
          </p:cNvSpPr>
          <p:nvPr>
            <p:ph type="title"/>
          </p:nvPr>
        </p:nvSpPr>
        <p:spPr/>
        <p:txBody>
          <a:bodyPr/>
          <a:lstStyle/>
          <a:p>
            <a:r>
              <a:rPr lang="en-IE" dirty="0"/>
              <a:t>Ways to get involved in (school name)</a:t>
            </a:r>
          </a:p>
        </p:txBody>
      </p:sp>
      <p:sp>
        <p:nvSpPr>
          <p:cNvPr id="3" name="Content Placeholder 2">
            <a:extLst>
              <a:ext uri="{FF2B5EF4-FFF2-40B4-BE49-F238E27FC236}">
                <a16:creationId xmlns:a16="http://schemas.microsoft.com/office/drawing/2014/main" id="{6A3D2159-9C76-F932-3AA8-4D49856238AF}"/>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3925599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550985" y="1302465"/>
            <a:ext cx="10355206" cy="4022725"/>
          </a:xfrm>
        </p:spPr>
        <p:txBody>
          <a:bodyPr>
            <a:normAutofit fontScale="85000" lnSpcReduction="10000"/>
          </a:bodyPr>
          <a:lstStyle/>
          <a:p>
            <a:pPr marL="457200" indent="-457200">
              <a:buFont typeface="+mj-lt"/>
              <a:buAutoNum type="arabicPeriod"/>
            </a:pPr>
            <a:endParaRPr lang="en-IE" dirty="0"/>
          </a:p>
          <a:p>
            <a:pPr marL="457200" indent="-457200">
              <a:buFont typeface="+mj-lt"/>
              <a:buAutoNum type="arabicPeriod"/>
            </a:pPr>
            <a:r>
              <a:rPr lang="en-IE" sz="1800" dirty="0"/>
              <a:t>Lord, bless all second years as we begin a new school year.  Bless all that we do this year with one another in our learning, in our sports, in our clubs and in our friendships.  Lord hear us.  Lord graciously hear us.</a:t>
            </a:r>
          </a:p>
          <a:p>
            <a:pPr marL="457200" indent="-457200">
              <a:buFont typeface="+mj-lt"/>
              <a:buAutoNum type="arabicPeriod"/>
            </a:pPr>
            <a:r>
              <a:rPr lang="en-IE" sz="1800" dirty="0"/>
              <a:t>As Season of Creation begins, Lord bless us all in our school with a deep sense of wonder at the world around us.  Help us to have ‘microscope’ and ‘telescope’ eyes.  Help us appreciate the gift of creation by taking moments every day to notice the beauty of nature around us.  Lord year us.  Lord graciously hear us.</a:t>
            </a:r>
          </a:p>
          <a:p>
            <a:pPr marL="457200" indent="-457200">
              <a:buFont typeface="+mj-lt"/>
              <a:buAutoNum type="arabicPeriod"/>
            </a:pPr>
            <a:r>
              <a:rPr lang="en-IE" sz="1800" dirty="0"/>
              <a:t>Lord, we pray in gratitude for all the little and big ways we are working together in our families, schools and communities to care for our common home. Lord hear </a:t>
            </a:r>
            <a:r>
              <a:rPr lang="en-IE" sz="1800" dirty="0" err="1"/>
              <a:t>hear</a:t>
            </a:r>
            <a:r>
              <a:rPr lang="en-IE" sz="1800" dirty="0"/>
              <a:t>.  Lord graciously hear us.</a:t>
            </a:r>
          </a:p>
          <a:p>
            <a:pPr marL="457200" indent="-457200">
              <a:buFont typeface="+mj-lt"/>
              <a:buAutoNum type="arabicPeriod"/>
            </a:pPr>
            <a:r>
              <a:rPr lang="en-IE" sz="1800" dirty="0"/>
              <a:t>As Season of Creation begins, bless us with the courage to take action for climate justice.  Bless us with hope in our actions.  Bless us with a rich imagination to find new ways of using our voices to protect our world.  Lord hear us.  Lord graciously hear us.</a:t>
            </a:r>
          </a:p>
          <a:p>
            <a:pPr marL="457200" indent="-457200">
              <a:buFont typeface="+mj-lt"/>
              <a:buAutoNum type="arabicPeriod"/>
            </a:pPr>
            <a:r>
              <a:rPr lang="en-IE" sz="1800" dirty="0"/>
              <a:t>Lord, bless all of the other students in our school, especially our first years.  We know  better than any other group what it feels like to be in their shoes.  May their time in our school be marked by learning, peace, friendship and fun.  Lord hear us.  Lord graciously us.</a:t>
            </a:r>
          </a:p>
        </p:txBody>
      </p:sp>
    </p:spTree>
    <p:extLst>
      <p:ext uri="{BB962C8B-B14F-4D97-AF65-F5344CB8AC3E}">
        <p14:creationId xmlns:p14="http://schemas.microsoft.com/office/powerpoint/2010/main" val="94522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Second Years</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5" name="Picture 4" descr="A black background with text&#10;&#10;Description automatically generated">
            <a:extLst>
              <a:ext uri="{FF2B5EF4-FFF2-40B4-BE49-F238E27FC236}">
                <a16:creationId xmlns:a16="http://schemas.microsoft.com/office/drawing/2014/main" id="{9B7B127D-0D69-2070-8073-0DBF768DB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77" y="5441867"/>
            <a:ext cx="3084803" cy="1177968"/>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E263-623B-B6F2-0D9A-5C3B06460DA0}"/>
              </a:ext>
            </a:extLst>
          </p:cNvPr>
          <p:cNvSpPr>
            <a:spLocks noGrp="1"/>
          </p:cNvSpPr>
          <p:nvPr>
            <p:ph type="title"/>
          </p:nvPr>
        </p:nvSpPr>
        <p:spPr/>
        <p:txBody>
          <a:bodyPr/>
          <a:lstStyle/>
          <a:p>
            <a:r>
              <a:rPr lang="en-IE" dirty="0"/>
              <a:t>Final hymn:</a:t>
            </a:r>
          </a:p>
        </p:txBody>
      </p:sp>
      <p:pic>
        <p:nvPicPr>
          <p:cNvPr id="4" name="Online Media 3" title="Lauren Daigle - You Say (Lyric Video)">
            <a:hlinkClick r:id="" action="ppaction://media"/>
            <a:extLst>
              <a:ext uri="{FF2B5EF4-FFF2-40B4-BE49-F238E27FC236}">
                <a16:creationId xmlns:a16="http://schemas.microsoft.com/office/drawing/2014/main" id="{15B213BC-3551-7CCF-1EEA-E942C22D7161}"/>
              </a:ext>
            </a:extLst>
          </p:cNvPr>
          <p:cNvPicPr>
            <a:picLocks noGrp="1" noRot="1" noChangeAspect="1"/>
          </p:cNvPicPr>
          <p:nvPr>
            <p:ph idx="1"/>
            <a:videoFile r:link="rId1"/>
          </p:nvPr>
        </p:nvPicPr>
        <p:blipFill>
          <a:blip r:embed="rId4"/>
          <a:stretch>
            <a:fillRect/>
          </a:stretch>
        </p:blipFill>
        <p:spPr>
          <a:xfrm>
            <a:off x="2565400" y="1846263"/>
            <a:ext cx="7119938" cy="4022725"/>
          </a:xfrm>
          <a:prstGeom prst="rect">
            <a:avLst/>
          </a:prstGeom>
        </p:spPr>
      </p:pic>
    </p:spTree>
    <p:extLst>
      <p:ext uri="{BB962C8B-B14F-4D97-AF65-F5344CB8AC3E}">
        <p14:creationId xmlns:p14="http://schemas.microsoft.com/office/powerpoint/2010/main" val="55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8447" y="1131994"/>
            <a:ext cx="6876982" cy="4590386"/>
          </a:xfrm>
          <a:prstGeom prst="rect">
            <a:avLst/>
          </a:prstGeom>
        </p:spPr>
      </p:pic>
    </p:spTree>
    <p:extLst>
      <p:ext uri="{BB962C8B-B14F-4D97-AF65-F5344CB8AC3E}">
        <p14:creationId xmlns:p14="http://schemas.microsoft.com/office/powerpoint/2010/main" val="2039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tretch>
            <a:fillRect/>
          </a:stretch>
        </p:blipFill>
        <p:spPr>
          <a:xfrm>
            <a:off x="2658447" y="1131994"/>
            <a:ext cx="6876982" cy="4590386"/>
          </a:xfrm>
          <a:prstGeom prst="rect">
            <a:avLst/>
          </a:prstGeom>
        </p:spPr>
      </p:pic>
    </p:spTree>
    <p:extLst>
      <p:ext uri="{BB962C8B-B14F-4D97-AF65-F5344CB8AC3E}">
        <p14:creationId xmlns:p14="http://schemas.microsoft.com/office/powerpoint/2010/main" val="382300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2E8D-071A-4689-CE06-5E700A6D2D6D}"/>
              </a:ext>
            </a:extLst>
          </p:cNvPr>
          <p:cNvSpPr>
            <a:spLocks noGrp="1"/>
          </p:cNvSpPr>
          <p:nvPr>
            <p:ph type="title"/>
          </p:nvPr>
        </p:nvSpPr>
        <p:spPr/>
        <p:txBody>
          <a:bodyPr>
            <a:normAutofit/>
          </a:bodyPr>
          <a:lstStyle/>
          <a:p>
            <a:r>
              <a:rPr lang="en-IE" sz="3200" dirty="0"/>
              <a:t>A reading from St Paul’s Letter to the Corinthians</a:t>
            </a:r>
          </a:p>
        </p:txBody>
      </p:sp>
      <p:sp>
        <p:nvSpPr>
          <p:cNvPr id="3" name="Content Placeholder 2">
            <a:extLst>
              <a:ext uri="{FF2B5EF4-FFF2-40B4-BE49-F238E27FC236}">
                <a16:creationId xmlns:a16="http://schemas.microsoft.com/office/drawing/2014/main" id="{D380F59D-31CB-AA57-DC0B-BD9BCDBA0577}"/>
              </a:ext>
            </a:extLst>
          </p:cNvPr>
          <p:cNvSpPr>
            <a:spLocks noGrp="1"/>
          </p:cNvSpPr>
          <p:nvPr>
            <p:ph idx="1"/>
          </p:nvPr>
        </p:nvSpPr>
        <p:spPr/>
        <p:txBody>
          <a:bodyPr>
            <a:normAutofit fontScale="92500" lnSpcReduction="20000"/>
          </a:bodyPr>
          <a:lstStyle/>
          <a:p>
            <a:pPr marL="0" indent="0">
              <a:buNone/>
            </a:pPr>
            <a:r>
              <a:rPr lang="en-GB" sz="2800" dirty="0"/>
              <a:t> I always thank my God for you because of his grace given you in Christ Jesus. For in him you have been enriched in every way—with all kinds of speech and with all knowledge—  God thus confirming our testimony about Christ among you. Therefore you do not lack any spiritual gift as you eagerly wait for our Lord Jesus Christ to be revealed.</a:t>
            </a:r>
          </a:p>
          <a:p>
            <a:pPr marL="0" indent="0">
              <a:buNone/>
            </a:pPr>
            <a:endParaRPr lang="en-GB" sz="2800" dirty="0"/>
          </a:p>
          <a:p>
            <a:pPr marL="0" indent="0">
              <a:buNone/>
            </a:pPr>
            <a:r>
              <a:rPr lang="en-GB" sz="2800" dirty="0"/>
              <a:t>The Word of the Lord.</a:t>
            </a:r>
            <a:endParaRPr lang="en-GB" dirty="0"/>
          </a:p>
          <a:p>
            <a:pPr marL="0" indent="0">
              <a:buNone/>
            </a:pPr>
            <a:r>
              <a:rPr lang="en-GB" sz="2800" b="1" dirty="0"/>
              <a:t>Thanks be to Go</a:t>
            </a:r>
            <a:endParaRPr lang="en-IE" sz="2800" b="1" dirty="0"/>
          </a:p>
        </p:txBody>
      </p:sp>
    </p:spTree>
    <p:extLst>
      <p:ext uri="{BB962C8B-B14F-4D97-AF65-F5344CB8AC3E}">
        <p14:creationId xmlns:p14="http://schemas.microsoft.com/office/powerpoint/2010/main" val="179379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F510910-98DB-1C91-7EA2-042543E33C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2270" y="204153"/>
            <a:ext cx="4441825" cy="44418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stronomy Cartoon #8453 - ANDERTOONS">
            <a:extLst>
              <a:ext uri="{FF2B5EF4-FFF2-40B4-BE49-F238E27FC236}">
                <a16:creationId xmlns:a16="http://schemas.microsoft.com/office/drawing/2014/main" id="{2823ACEC-F3F4-BB3F-EA7B-9C504A4E9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934" y="92393"/>
            <a:ext cx="4441826" cy="444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3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DFA2-AC0A-AE5D-F90A-7D884CF9976E}"/>
              </a:ext>
            </a:extLst>
          </p:cNvPr>
          <p:cNvSpPr>
            <a:spLocks noGrp="1"/>
          </p:cNvSpPr>
          <p:nvPr>
            <p:ph type="title"/>
          </p:nvPr>
        </p:nvSpPr>
        <p:spPr/>
        <p:txBody>
          <a:bodyPr/>
          <a:lstStyle/>
          <a:p>
            <a:r>
              <a:rPr lang="en-IE" dirty="0"/>
              <a:t>CS Lewis</a:t>
            </a:r>
          </a:p>
        </p:txBody>
      </p:sp>
      <p:pic>
        <p:nvPicPr>
          <p:cNvPr id="11266" name="Picture 2" descr="The Lion, the Witch and the Wardrobe ...">
            <a:extLst>
              <a:ext uri="{FF2B5EF4-FFF2-40B4-BE49-F238E27FC236}">
                <a16:creationId xmlns:a16="http://schemas.microsoft.com/office/drawing/2014/main" id="{D705321B-CE25-9A73-F808-32DD6FDB58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628" y="2066487"/>
            <a:ext cx="5725990" cy="320655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onochrome head-and-left-shoulder photo portrait of 50-year-old Lewis">
            <a:extLst>
              <a:ext uri="{FF2B5EF4-FFF2-40B4-BE49-F238E27FC236}">
                <a16:creationId xmlns:a16="http://schemas.microsoft.com/office/drawing/2014/main" id="{8A9CFA2E-644A-C738-488C-7BD2655D9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 y="1721047"/>
            <a:ext cx="2809240" cy="406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7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76C1-E968-55A9-97D1-4217181647CC}"/>
              </a:ext>
            </a:extLst>
          </p:cNvPr>
          <p:cNvSpPr>
            <a:spLocks noGrp="1"/>
          </p:cNvSpPr>
          <p:nvPr>
            <p:ph type="title"/>
          </p:nvPr>
        </p:nvSpPr>
        <p:spPr/>
        <p:txBody>
          <a:bodyPr/>
          <a:lstStyle/>
          <a:p>
            <a:endParaRPr lang="en-IE"/>
          </a:p>
        </p:txBody>
      </p:sp>
      <p:pic>
        <p:nvPicPr>
          <p:cNvPr id="4" name="Online Media 3" title="The heavens declare the glory of God...     Psalm 19:1-6">
            <a:hlinkClick r:id="" action="ppaction://media"/>
            <a:extLst>
              <a:ext uri="{FF2B5EF4-FFF2-40B4-BE49-F238E27FC236}">
                <a16:creationId xmlns:a16="http://schemas.microsoft.com/office/drawing/2014/main" id="{EE5E557E-A9FC-560D-AF11-4EE2EE9D46F9}"/>
              </a:ext>
            </a:extLst>
          </p:cNvPr>
          <p:cNvPicPr>
            <a:picLocks noGrp="1" noRot="1" noChangeAspect="1"/>
          </p:cNvPicPr>
          <p:nvPr>
            <p:ph idx="1"/>
            <a:videoFile r:link="rId1"/>
          </p:nvPr>
        </p:nvPicPr>
        <p:blipFill>
          <a:blip r:embed="rId4"/>
          <a:stretch>
            <a:fillRect/>
          </a:stretch>
        </p:blipFill>
        <p:spPr>
          <a:xfrm>
            <a:off x="1223913" y="443914"/>
            <a:ext cx="7503509" cy="5627077"/>
          </a:xfrm>
          <a:prstGeom prst="rect">
            <a:avLst/>
          </a:prstGeom>
        </p:spPr>
      </p:pic>
    </p:spTree>
    <p:extLst>
      <p:ext uri="{BB962C8B-B14F-4D97-AF65-F5344CB8AC3E}">
        <p14:creationId xmlns:p14="http://schemas.microsoft.com/office/powerpoint/2010/main" val="352542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D094-7AB8-3090-4B0B-8B02D8C5D6CC}"/>
              </a:ext>
            </a:extLst>
          </p:cNvPr>
          <p:cNvSpPr>
            <a:spLocks noGrp="1"/>
          </p:cNvSpPr>
          <p:nvPr>
            <p:ph type="title"/>
          </p:nvPr>
        </p:nvSpPr>
        <p:spPr/>
        <p:txBody>
          <a:bodyPr/>
          <a:lstStyle/>
          <a:p>
            <a:endParaRPr lang="en-IE"/>
          </a:p>
        </p:txBody>
      </p:sp>
      <p:pic>
        <p:nvPicPr>
          <p:cNvPr id="4" name="Download">
            <a:hlinkClick r:id="" action="ppaction://media"/>
            <a:extLst>
              <a:ext uri="{FF2B5EF4-FFF2-40B4-BE49-F238E27FC236}">
                <a16:creationId xmlns:a16="http://schemas.microsoft.com/office/drawing/2014/main" id="{B9C6FFD4-5AA6-4B13-D4A0-496860A3E9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80236" y="698183"/>
            <a:ext cx="6957364" cy="5217508"/>
          </a:xfrm>
        </p:spPr>
      </p:pic>
    </p:spTree>
    <p:extLst>
      <p:ext uri="{BB962C8B-B14F-4D97-AF65-F5344CB8AC3E}">
        <p14:creationId xmlns:p14="http://schemas.microsoft.com/office/powerpoint/2010/main" val="234004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8</TotalTime>
  <Words>3345</Words>
  <Application>Microsoft Office PowerPoint</Application>
  <PresentationFormat>Widescreen</PresentationFormat>
  <Paragraphs>156</Paragraphs>
  <Slides>20</Slides>
  <Notes>20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Google Sans</vt:lpstr>
      <vt:lpstr>Inter</vt:lpstr>
      <vt:lpstr>Trebuchet MS</vt:lpstr>
      <vt:lpstr>Wingdings 3</vt:lpstr>
      <vt:lpstr>YouTube Noto</vt:lpstr>
      <vt:lpstr>Facet</vt:lpstr>
      <vt:lpstr>PowerPoint Presentation</vt:lpstr>
      <vt:lpstr>Opening Year Reflection</vt:lpstr>
      <vt:lpstr>PowerPoint Presentation</vt:lpstr>
      <vt:lpstr>PowerPoint Presentation</vt:lpstr>
      <vt:lpstr>A reading from St Paul’s Letter to the Corinthians</vt:lpstr>
      <vt:lpstr>PowerPoint Presentation</vt:lpstr>
      <vt:lpstr>CS Lewis</vt:lpstr>
      <vt:lpstr>PowerPoint Presentation</vt:lpstr>
      <vt:lpstr>PowerPoint Presentation</vt:lpstr>
      <vt:lpstr>Microscopic images of cells</vt:lpstr>
      <vt:lpstr>And the telescope</vt:lpstr>
      <vt:lpstr>We pause to reflect on the wonder of creation in the world around us </vt:lpstr>
      <vt:lpstr>PowerPoint Presentation</vt:lpstr>
      <vt:lpstr>PowerPoint Presentation</vt:lpstr>
      <vt:lpstr>PowerPoint Presentation</vt:lpstr>
      <vt:lpstr>So, what is our faith calling us to do?</vt:lpstr>
      <vt:lpstr>PowerPoint Presentation</vt:lpstr>
      <vt:lpstr>Ways to get involved in (school name)</vt:lpstr>
      <vt:lpstr>And so together, we pray: </vt:lpstr>
      <vt:lpstr>Final hymn: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3</cp:revision>
  <dcterms:created xsi:type="dcterms:W3CDTF">2024-08-30T10:59:30Z</dcterms:created>
  <dcterms:modified xsi:type="dcterms:W3CDTF">2024-08-30T13:18:05Z</dcterms:modified>
</cp:coreProperties>
</file>